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41"/>
  </p:notesMasterIdLst>
  <p:sldIdLst>
    <p:sldId id="345" r:id="rId11"/>
    <p:sldId id="344" r:id="rId12"/>
    <p:sldId id="300" r:id="rId13"/>
    <p:sldId id="356" r:id="rId14"/>
    <p:sldId id="346" r:id="rId15"/>
    <p:sldId id="312" r:id="rId16"/>
    <p:sldId id="313" r:id="rId17"/>
    <p:sldId id="314" r:id="rId18"/>
    <p:sldId id="347" r:id="rId19"/>
    <p:sldId id="324" r:id="rId20"/>
    <p:sldId id="325" r:id="rId21"/>
    <p:sldId id="326" r:id="rId22"/>
    <p:sldId id="327" r:id="rId23"/>
    <p:sldId id="328" r:id="rId24"/>
    <p:sldId id="330" r:id="rId25"/>
    <p:sldId id="329" r:id="rId26"/>
    <p:sldId id="331" r:id="rId27"/>
    <p:sldId id="332" r:id="rId28"/>
    <p:sldId id="333" r:id="rId29"/>
    <p:sldId id="358" r:id="rId30"/>
    <p:sldId id="334" r:id="rId31"/>
    <p:sldId id="343" r:id="rId32"/>
    <p:sldId id="349" r:id="rId33"/>
    <p:sldId id="350" r:id="rId34"/>
    <p:sldId id="351" r:id="rId35"/>
    <p:sldId id="352" r:id="rId36"/>
    <p:sldId id="353" r:id="rId37"/>
    <p:sldId id="354" r:id="rId38"/>
    <p:sldId id="348" r:id="rId39"/>
    <p:sldId id="322" r:id="rId4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99FFCC"/>
    <a:srgbClr val="0000FF"/>
    <a:srgbClr val="FDD4D3"/>
    <a:srgbClr val="FFFF66"/>
    <a:srgbClr val="DEFEE4"/>
    <a:srgbClr val="0BF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0" autoAdjust="0"/>
    <p:restoredTop sz="94660"/>
  </p:normalViewPr>
  <p:slideViewPr>
    <p:cSldViewPr>
      <p:cViewPr varScale="1">
        <p:scale>
          <a:sx n="69" d="100"/>
          <a:sy n="69" d="100"/>
        </p:scale>
        <p:origin x="7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3BE2B2-432D-4FEF-B02F-3DA173F133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83A55D-DEA0-488D-BEEA-DCC4AA55C17C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A70304-ADDB-474F-8C64-CF043274B44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2D589-9AA0-433C-B807-BFB14FDE79B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9D8EB5-350C-4068-9905-C23D44CF7E5F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E85267-5E24-46F9-A86C-953579CE6A37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6E95E-9EAF-4731-AB95-4AFB27D32C68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3BF5BF-E8C7-4175-9703-44C294B63078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2CE08-AAB3-4234-B5DC-7EF54F41F54E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2CE08-AAB3-4234-B5DC-7EF54F41F54E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44034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76B84B-576D-49EA-A438-58F00B91FA58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43D0AA-3C41-4C63-AD50-EB3511A9EE18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83A55D-DEA0-488D-BEEA-DCC4AA55C17C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35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62FF-6FD7-4678-96F6-1074062D5D7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6513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1EDC09-83B1-48C8-8830-5AA10B50A37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59706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8C122-5E69-49D9-B852-3CF5BEA25F1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6961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0F20D-1CDE-40CB-94EA-B0838348990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55692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EB94F-558E-4123-AC73-93B5C33E866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2223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959EE-16A7-4655-B921-CCF9B33F73E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0262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9C844-3685-4A1B-B960-9097D25929B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07213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FDBD08-973B-4E4D-A600-CD95F328030B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41DAB3-3DA7-4733-B5BF-F5EA7AACFBD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781C1B-0BC9-42E8-977D-4047895C571E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414014-EA67-4E5D-9025-FFB40A70F8D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DCC6B-B92B-442A-BCD3-9E865BB909F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557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45E80-AE5D-4A65-8625-7BBA743F0C83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390421-0BE0-4B38-9B59-CDEF237BA881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0108CB-EF1F-4C86-841A-3714DF1BE510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F302-F1A9-430E-A10C-E6920C8C7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53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C213-B1F3-489F-BF54-BB00CDF52A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876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690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6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9788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7003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013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993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172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75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915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4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D15-CA8D-4CE2-B492-2E7868A19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1723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72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5E9D-C1BC-4DD9-A53B-97F2E32F3543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2000-9736-4439-9266-AE74ED11A083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385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8C1AC-0D86-4892-A61F-E4E00208EC5F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8712-2828-46C7-AAAF-D7CA51DFC252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452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0360-E917-43D8-B19D-D8F649A107F0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59E2-0FA9-41D2-9F84-89F2E5BF4BE0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314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79638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79638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11B0-1BB7-4B67-B69E-F327E388B32D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9856-AE9A-4D2B-A3E3-647E5CDEAF1A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65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2716E-CE00-4984-8699-D2A2365931D6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8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34FEC-1088-47D5-B44A-D8A4C19056CD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830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292E-0385-40DD-ACD7-04D74932A525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60FC-9C74-4621-93FA-2EDEF76617EB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6744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E21F-66FC-4312-BBBD-DFC3C73D9493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3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9F47-D446-4B04-AE44-0752821BD204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032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9B5C-E877-400A-B88C-EDD01A12CC74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CB19-CF28-449B-BBE4-78EFE39373F2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682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657B-5079-4A5F-8201-580F685A6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466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CC7F-87B2-4C31-92D7-951D33B85B2A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FC60-50CE-4120-B11C-2686F7F59A20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3558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CB138-B236-4AC9-B9B5-A3649FF10905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D611-EF67-4F65-B11E-EDA13E71EE3E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649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380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380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3BC3-446E-43B2-B381-339823C57F1B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1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DBC2-2CF6-4F84-AEED-7AA9E19F2823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0081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704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24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05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04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68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56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58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E2AA5-4975-4BE6-B502-A454E9D77F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328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91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57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105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51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45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26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79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04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183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5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CAAB8-3A86-46A6-8EC6-552D31203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655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18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83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087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860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332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88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44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70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37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2AE7-5835-4ADD-8A41-A2B7FF5AD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834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42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40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73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509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495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166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88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246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8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7F91-4E23-418C-9203-BB3799DB65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739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995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54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35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00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166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96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383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723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6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614C-F576-48BE-BD67-92ADA772FA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00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839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86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865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493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36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31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69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109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266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B03-F39C-4723-8255-2731CC517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932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87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11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68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772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555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2304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801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90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261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9626-BC9A-4A44-A725-F6DC92FC541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56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E8F7-DDAA-4591-A118-A0103435A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276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307E8-B118-4CFE-9639-6C9C2354E50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4297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0BAEF-0707-4A83-B9B0-A17DA490AB2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655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1E9F6-2FF2-4FB4-9BAD-CD37A7B10B1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68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11EB1-C424-40F2-9F72-0D3C258677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027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86D46-4DA0-420A-907D-FD9D56C37B9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343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82198-02ED-4445-9103-9FED62C2F12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977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C1630-40BD-4232-B22A-2094D25CDD42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425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0AB3-AE02-40DF-9B8E-A79DEE1BD3AF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43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2E731-DC55-4300-B810-15E379A0003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2516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F671A-93BA-45BD-8306-222F8FCAAAC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9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E4B063-8CC1-457C-B6FC-614336CB8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1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>
            <a:spLocks noChangeArrowheads="1"/>
          </p:cNvSpPr>
          <p:nvPr/>
        </p:nvSpPr>
        <p:spPr bwMode="auto">
          <a:xfrm rot="10800000">
            <a:off x="0" y="773115"/>
            <a:ext cx="9144000" cy="5932487"/>
          </a:xfrm>
          <a:prstGeom prst="flowChartDocument">
            <a:avLst/>
          </a:prstGeom>
          <a:gradFill rotWithShape="0">
            <a:gsLst>
              <a:gs pos="0">
                <a:srgbClr val="0000FF">
                  <a:alpha val="0"/>
                </a:srgbClr>
              </a:gs>
              <a:gs pos="64999">
                <a:srgbClr val="0000FF">
                  <a:alpha val="35749"/>
                </a:srgbClr>
              </a:gs>
              <a:gs pos="100000">
                <a:srgbClr val="535DFF">
                  <a:alpha val="54999"/>
                </a:srgbClr>
              </a:gs>
            </a:gsLst>
            <a:lin ang="4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8" name="Flowchart: Document 7"/>
          <p:cNvSpPr>
            <a:spLocks noChangeArrowheads="1"/>
          </p:cNvSpPr>
          <p:nvPr/>
        </p:nvSpPr>
        <p:spPr bwMode="auto">
          <a:xfrm rot="10800000">
            <a:off x="0" y="990602"/>
            <a:ext cx="9144000" cy="4830763"/>
          </a:xfrm>
          <a:prstGeom prst="flowChartDocument">
            <a:avLst/>
          </a:prstGeom>
          <a:gradFill rotWithShape="0">
            <a:gsLst>
              <a:gs pos="0">
                <a:srgbClr val="0000FF">
                  <a:alpha val="0"/>
                </a:srgbClr>
              </a:gs>
              <a:gs pos="64999">
                <a:srgbClr val="0000FF">
                  <a:alpha val="19499"/>
                </a:srgbClr>
              </a:gs>
              <a:gs pos="100000">
                <a:srgbClr val="8B92FF">
                  <a:alpha val="29999"/>
                </a:srgbClr>
              </a:gs>
            </a:gsLst>
            <a:lin ang="4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4" rIns="0" bIns="91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7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  <a:p>
            <a:pPr lvl="4"/>
            <a:r>
              <a:rPr lang="en-US" altLang="ru-RU" smtClean="0"/>
              <a:t>Sixth level</a:t>
            </a:r>
          </a:p>
          <a:p>
            <a:pPr lvl="4"/>
            <a:r>
              <a:rPr lang="en-US" altLang="ru-RU" smtClean="0"/>
              <a:t>Seventh level</a:t>
            </a:r>
          </a:p>
          <a:p>
            <a:pPr lvl="4"/>
            <a:r>
              <a:rPr lang="en-US" altLang="ru-RU" smtClean="0"/>
              <a:t>Eighth level</a:t>
            </a:r>
          </a:p>
          <a:p>
            <a:pPr lvl="4"/>
            <a:r>
              <a:rPr lang="en-US" altLang="ru-RU" smtClean="0"/>
              <a:t>Ninth level</a:t>
            </a:r>
          </a:p>
        </p:txBody>
      </p:sp>
      <p:sp>
        <p:nvSpPr>
          <p:cNvPr id="11" name="Flowchart: Document 10"/>
          <p:cNvSpPr>
            <a:spLocks noChangeArrowheads="1"/>
          </p:cNvSpPr>
          <p:nvPr/>
        </p:nvSpPr>
        <p:spPr bwMode="auto">
          <a:xfrm rot="10800000">
            <a:off x="0" y="1206502"/>
            <a:ext cx="9144000" cy="3749675"/>
          </a:xfrm>
          <a:prstGeom prst="flowChartDocument">
            <a:avLst/>
          </a:prstGeom>
          <a:gradFill rotWithShape="0">
            <a:gsLst>
              <a:gs pos="0">
                <a:srgbClr val="0000FF">
                  <a:alpha val="0"/>
                </a:srgbClr>
              </a:gs>
              <a:gs pos="35001">
                <a:srgbClr val="0000FF">
                  <a:alpha val="10500"/>
                </a:srgbClr>
              </a:gs>
              <a:gs pos="100000">
                <a:srgbClr val="B1B6FF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CB7A8"/>
                </a:solidFill>
                <a:latin typeface="+mn-lt"/>
              </a:defRPr>
            </a:lvl1pPr>
          </a:lstStyle>
          <a:p>
            <a:pPr>
              <a:defRPr/>
            </a:pPr>
            <a:fld id="{78412245-BBEF-46C9-86C4-6EAC8A6E7E20}" type="datetime2">
              <a:rPr lang="en-US" altLang="ru-RU"/>
              <a:pPr>
                <a:defRPr/>
              </a:pPr>
              <a:t>Tuesday, February 13, 2018</a:t>
            </a:fld>
            <a:endParaRPr lang="en-US" altLang="ru-RU"/>
          </a:p>
        </p:txBody>
      </p:sp>
      <p:sp>
        <p:nvSpPr>
          <p:cNvPr id="48136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CB7A8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356350"/>
            <a:ext cx="53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CB7A8"/>
                </a:solidFill>
                <a:latin typeface="+mn-lt"/>
              </a:defRPr>
            </a:lvl1pPr>
          </a:lstStyle>
          <a:p>
            <a:pPr>
              <a:defRPr/>
            </a:pPr>
            <a:fld id="{F581CBC1-3337-4CA0-BA00-879D5C7836CC}" type="slidenum">
              <a:rPr lang="ru-RU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5pPr>
      <a:lvl6pPr marL="800100" indent="-342900" algn="l" defTabSz="-13873163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6pPr>
      <a:lvl7pPr marL="1257300" indent="-342900" algn="l" defTabSz="-13873163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7pPr>
      <a:lvl8pPr marL="1714500" indent="-342900" algn="l" defTabSz="-13873163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8pPr>
      <a:lvl9pPr marL="2171700" indent="-342900" algn="l" defTabSz="-13873163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effectLst>
            <a:outerShdw blurRad="38100" dist="38100" dir="2700000" algn="tl">
              <a:srgbClr val="FFFFFF"/>
            </a:outerShdw>
          </a:effectLst>
          <a:latin typeface="Corbel" panose="020B0503020204020204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anose="05020102010507070707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anose="050201020105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anose="050201020105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56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E9C5B-DDBD-4348-B94F-A49DEA557F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7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8;&#1086;&#1089;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Inter\Desktop\PowerPoint%202016.ln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8;&#1077;&#1085;&#1089;&#1082;&#1072;&#1103;\&#1091;&#1088;&#1086;&#1082;\&#1076;&#1083;&#1103;%20&#1086;&#1090;&#1082;&#1088;%20&#1091;&#1088;%202017-2018\&#1063;&#1091;&#1076;&#1072;&#1088;&#1080;&#1082;&#1080;%20-%20&#1057;&#1072;&#1084;&#1086;&#1083;&#1077;&#1090;%20(%20&#1076;&#1077;&#1090;&#1089;&#1082;&#1072;&#1103;%20&#1079;&#1072;&#1088;&#1103;&#1076;&#1082;&#1072;,%20&#1092;&#1080;&#1079;&#1084;&#1080;&#1085;&#1091;&#1090;&#1082;&#1072;%20).%20&#1042;&#1080;&#1076;&#1077;&#1086;%20&#1076;&#1083;&#1103;%20&#1076;&#1077;&#1090;&#1077;&#1081;..mp4" TargetMode="External"/><Relationship Id="rId1" Type="http://schemas.microsoft.com/office/2007/relationships/media" Target="file:///D:\&#1078;&#1077;&#1085;&#1089;&#1082;&#1072;&#1103;\&#1091;&#1088;&#1086;&#1082;\&#1076;&#1083;&#1103;%20&#1086;&#1090;&#1082;&#1088;%20&#1091;&#1088;%202017-2018\&#1063;&#1091;&#1076;&#1072;&#1088;&#1080;&#1082;&#1080;%20-%20&#1057;&#1072;&#1084;&#1086;&#1083;&#1077;&#1090;%20(%20&#1076;&#1077;&#1090;&#1089;&#1082;&#1072;&#1103;%20&#1079;&#1072;&#1088;&#1103;&#1076;&#1082;&#1072;,%20&#1092;&#1080;&#1079;&#1084;&#1080;&#1085;&#1091;&#1090;&#1082;&#1072;%20).%20&#1042;&#1080;&#1076;&#1077;&#1086;%20&#1076;&#1083;&#1103;%20&#1076;&#1077;&#1090;&#1077;&#1081;.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8.jpeg"/><Relationship Id="rId7" Type="http://schemas.openxmlformats.org/officeDocument/2006/relationships/slide" Target="slide24.xml"/><Relationship Id="rId12" Type="http://schemas.openxmlformats.org/officeDocument/2006/relationships/slide" Target="slide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23.xml"/><Relationship Id="rId11" Type="http://schemas.openxmlformats.org/officeDocument/2006/relationships/slide" Target="slide28.xml"/><Relationship Id="rId5" Type="http://schemas.openxmlformats.org/officeDocument/2006/relationships/slide" Target="slide29.xml"/><Relationship Id="rId10" Type="http://schemas.openxmlformats.org/officeDocument/2006/relationships/slide" Target="slide27.xml"/><Relationship Id="rId4" Type="http://schemas.openxmlformats.org/officeDocument/2006/relationships/image" Target="../media/image11.jpeg"/><Relationship Id="rId9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C657B-5079-4A5F-8201-580F685A6EEC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1882" y="1481138"/>
            <a:ext cx="3900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 action="ppaction://hlinkfile"/>
              </a:rPr>
              <a:t>Кроссворд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3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CFD569-DA06-4774-AE05-FFA8CAB883F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9036496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 smtClean="0"/>
              <a:t>Чем выше коэффициент интеллекта у человека, тем более сложные оттенки он предпочитает.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 smtClean="0">
                <a:solidFill>
                  <a:srgbClr val="7A007A"/>
                </a:solidFill>
              </a:rPr>
              <a:t>Активные, энергичные лидеры</a:t>
            </a:r>
            <a:r>
              <a:rPr lang="ru-RU" altLang="ru-RU" sz="2200" dirty="0" smtClean="0"/>
              <a:t> выбирают </a:t>
            </a:r>
            <a:r>
              <a:rPr lang="ru-RU" altLang="ru-RU" sz="2200" u="sng" dirty="0" smtClean="0">
                <a:solidFill>
                  <a:srgbClr val="FFFF00"/>
                </a:solidFill>
              </a:rPr>
              <a:t>желтые</a:t>
            </a:r>
            <a:r>
              <a:rPr lang="ru-RU" altLang="ru-RU" sz="2200" dirty="0" smtClean="0"/>
              <a:t> и </a:t>
            </a:r>
            <a:r>
              <a:rPr lang="ru-RU" altLang="ru-RU" sz="2200" u="sng" dirty="0" smtClean="0">
                <a:solidFill>
                  <a:srgbClr val="FF0000"/>
                </a:solidFill>
              </a:rPr>
              <a:t>красные</a:t>
            </a:r>
            <a:r>
              <a:rPr lang="ru-RU" altLang="ru-RU" sz="2200" dirty="0" smtClean="0"/>
              <a:t> оттенки.</a:t>
            </a:r>
            <a:r>
              <a:rPr lang="ru-RU" altLang="ru-RU" sz="2200" dirty="0" smtClean="0">
                <a:solidFill>
                  <a:srgbClr val="FFA66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 smtClean="0">
                <a:solidFill>
                  <a:srgbClr val="7A007A"/>
                </a:solidFill>
              </a:rPr>
              <a:t>Уравновешенные, спокойные и хладнокровные</a:t>
            </a:r>
            <a:r>
              <a:rPr lang="ru-RU" altLang="ru-RU" sz="2200" dirty="0" smtClean="0"/>
              <a:t> люди любят </a:t>
            </a:r>
            <a:r>
              <a:rPr lang="ru-RU" altLang="ru-RU" sz="2200" u="sng" dirty="0" smtClean="0">
                <a:solidFill>
                  <a:srgbClr val="007400"/>
                </a:solidFill>
              </a:rPr>
              <a:t>зеленые</a:t>
            </a:r>
            <a:r>
              <a:rPr lang="ru-RU" altLang="ru-RU" sz="2200" dirty="0" smtClean="0"/>
              <a:t> и </a:t>
            </a:r>
            <a:r>
              <a:rPr lang="ru-RU" altLang="ru-RU" sz="2200" u="sng" dirty="0" smtClean="0">
                <a:solidFill>
                  <a:srgbClr val="0000FF"/>
                </a:solidFill>
              </a:rPr>
              <a:t>синие</a:t>
            </a:r>
            <a:r>
              <a:rPr lang="ru-RU" altLang="ru-RU" sz="2200" dirty="0" smtClean="0"/>
              <a:t> тона.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 smtClean="0">
                <a:solidFill>
                  <a:srgbClr val="7A007A"/>
                </a:solidFill>
              </a:rPr>
              <a:t>Неуверенные в себе и застенчивые</a:t>
            </a:r>
            <a:r>
              <a:rPr lang="ru-RU" altLang="ru-RU" sz="2200" dirty="0" smtClean="0">
                <a:solidFill>
                  <a:srgbClr val="990000"/>
                </a:solidFill>
              </a:rPr>
              <a:t> </a:t>
            </a:r>
            <a:r>
              <a:rPr lang="ru-RU" altLang="ru-RU" sz="2200" dirty="0" smtClean="0"/>
              <a:t>особы обожают </a:t>
            </a:r>
            <a:r>
              <a:rPr lang="ru-RU" altLang="ru-RU" sz="2200" u="sng" dirty="0" smtClean="0">
                <a:solidFill>
                  <a:srgbClr val="5A5A5A"/>
                </a:solidFill>
              </a:rPr>
              <a:t>серую</a:t>
            </a:r>
            <a:r>
              <a:rPr lang="ru-RU" altLang="ru-RU" sz="2200" dirty="0" smtClean="0"/>
              <a:t> и </a:t>
            </a:r>
            <a:r>
              <a:rPr lang="ru-RU" altLang="ru-RU" sz="2200" u="sng" dirty="0" smtClean="0">
                <a:solidFill>
                  <a:srgbClr val="800000"/>
                </a:solidFill>
              </a:rPr>
              <a:t>коричневую</a:t>
            </a:r>
            <a:r>
              <a:rPr lang="ru-RU" altLang="ru-RU" sz="2200" dirty="0" smtClean="0">
                <a:solidFill>
                  <a:srgbClr val="800000"/>
                </a:solidFill>
              </a:rPr>
              <a:t> </a:t>
            </a:r>
            <a:r>
              <a:rPr lang="ru-RU" altLang="ru-RU" sz="2200" dirty="0" smtClean="0"/>
              <a:t>отделку.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i="1" dirty="0" smtClean="0">
                <a:solidFill>
                  <a:srgbClr val="4D4D4D"/>
                </a:solidFill>
              </a:rPr>
              <a:t>Взрослея, люди меняют свои цветовые предпочтения.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 smtClean="0"/>
              <a:t>В жизни может смениться несколько долгих периодов.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u="sng" dirty="0" smtClean="0">
                <a:solidFill>
                  <a:srgbClr val="FF0000"/>
                </a:solidFill>
              </a:rPr>
              <a:t>Первый - красный</a:t>
            </a:r>
            <a:r>
              <a:rPr lang="ru-RU" altLang="ru-RU" sz="2200" dirty="0" smtClean="0"/>
              <a:t>, когда человек молод, влюблён и стремится сделать карьеру.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u="sng" dirty="0" smtClean="0">
                <a:solidFill>
                  <a:srgbClr val="007400"/>
                </a:solidFill>
              </a:rPr>
              <a:t>На смену ему приходит</a:t>
            </a:r>
            <a:r>
              <a:rPr lang="ru-RU" altLang="ru-RU" sz="2200" b="1" u="sng" dirty="0" smtClean="0">
                <a:solidFill>
                  <a:srgbClr val="0000FF"/>
                </a:solidFill>
              </a:rPr>
              <a:t> голубое</a:t>
            </a:r>
            <a:r>
              <a:rPr lang="ru-RU" altLang="ru-RU" sz="2200" b="1" u="sng" dirty="0" smtClean="0">
                <a:solidFill>
                  <a:srgbClr val="007400"/>
                </a:solidFill>
              </a:rPr>
              <a:t>,</a:t>
            </a:r>
            <a:r>
              <a:rPr lang="ru-RU" altLang="ru-RU" sz="2200" b="1" u="sng" dirty="0" smtClean="0">
                <a:solidFill>
                  <a:srgbClr val="181175"/>
                </a:solidFill>
              </a:rPr>
              <a:t> синее </a:t>
            </a:r>
            <a:r>
              <a:rPr lang="ru-RU" altLang="ru-RU" sz="2200" b="1" u="sng" dirty="0" smtClean="0">
                <a:solidFill>
                  <a:srgbClr val="007400"/>
                </a:solidFill>
              </a:rPr>
              <a:t>или зеленое время</a:t>
            </a:r>
            <a:r>
              <a:rPr lang="ru-RU" altLang="ru-RU" sz="2200" dirty="0" smtClean="0"/>
              <a:t>, когда он уже устроился в жизни, добился определенного социального положения.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b="1" u="sng" dirty="0" smtClean="0">
                <a:solidFill>
                  <a:srgbClr val="996633"/>
                </a:solidFill>
              </a:rPr>
              <a:t>С возрастом</a:t>
            </a:r>
            <a:r>
              <a:rPr lang="ru-RU" altLang="ru-RU" sz="2200" dirty="0" smtClean="0"/>
              <a:t> многие  люди в нашей стране </a:t>
            </a:r>
            <a:r>
              <a:rPr lang="ru-RU" altLang="ru-RU" sz="2200" u="sng" dirty="0" smtClean="0">
                <a:solidFill>
                  <a:srgbClr val="996633"/>
                </a:solidFill>
              </a:rPr>
              <a:t>отказываются от ярких одежд</a:t>
            </a:r>
            <a:r>
              <a:rPr lang="ru-RU" altLang="ru-RU" sz="2200" dirty="0" smtClean="0"/>
              <a:t>, наступает </a:t>
            </a:r>
            <a:r>
              <a:rPr lang="ru-RU" altLang="ru-RU" sz="2200" b="1" u="sng" dirty="0" smtClean="0">
                <a:solidFill>
                  <a:srgbClr val="996633"/>
                </a:solidFill>
              </a:rPr>
              <a:t>коричневое</a:t>
            </a:r>
            <a:r>
              <a:rPr lang="ru-RU" altLang="ru-RU" sz="2200" u="sng" dirty="0" smtClean="0"/>
              <a:t> или </a:t>
            </a:r>
            <a:r>
              <a:rPr lang="ru-RU" altLang="ru-RU" sz="2200" b="1" u="sng" dirty="0" smtClean="0">
                <a:solidFill>
                  <a:srgbClr val="4D4D4D"/>
                </a:solidFill>
              </a:rPr>
              <a:t>серое</a:t>
            </a:r>
            <a:r>
              <a:rPr lang="ru-RU" altLang="ru-RU" sz="2200" u="sng" dirty="0" smtClean="0"/>
              <a:t> время</a:t>
            </a:r>
            <a:r>
              <a:rPr lang="ru-RU" altLang="ru-RU" sz="2200" dirty="0" smtClean="0"/>
              <a:t>. Французы, напротив, выбирают более светлые и жизнерадостные цвета. </a:t>
            </a:r>
          </a:p>
        </p:txBody>
      </p: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1116013" y="116632"/>
            <a:ext cx="6696075" cy="9556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Цвет и характер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CE13EE-E9E1-4243-972C-CEF38EE63C6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2520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/>
              <a:t>Выводы: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8931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Граница проходит по </a:t>
            </a:r>
            <a:r>
              <a:rPr lang="ru-RU" altLang="ru-RU" sz="1800" b="1">
                <a:solidFill>
                  <a:srgbClr val="00C000"/>
                </a:solidFill>
              </a:rPr>
              <a:t>зелёному</a:t>
            </a:r>
            <a:r>
              <a:rPr lang="ru-RU" altLang="ru-RU" sz="1800"/>
              <a:t> цвету (его можно отнести к обеим группам, в зависимости от того, жёлтого или синего в нем больше, но традиционно его считают холодным). </a:t>
            </a:r>
          </a:p>
        </p:txBody>
      </p:sp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>
            <a:off x="2195513" y="908050"/>
            <a:ext cx="2089150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теплые </a:t>
            </a:r>
          </a:p>
        </p:txBody>
      </p:sp>
      <p:sp>
        <p:nvSpPr>
          <p:cNvPr id="81930" name="WordArt 10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6192837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Весь спектр делится на</a:t>
            </a:r>
          </a:p>
        </p:txBody>
      </p:sp>
      <p:sp>
        <p:nvSpPr>
          <p:cNvPr id="81931" name="WordArt 11"/>
          <p:cNvSpPr>
            <a:spLocks noChangeArrowheads="1" noChangeShapeType="1" noTextEdit="1"/>
          </p:cNvSpPr>
          <p:nvPr/>
        </p:nvSpPr>
        <p:spPr bwMode="auto">
          <a:xfrm>
            <a:off x="4427538" y="908050"/>
            <a:ext cx="214312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и</a:t>
            </a:r>
          </a:p>
        </p:txBody>
      </p:sp>
      <p:sp>
        <p:nvSpPr>
          <p:cNvPr id="81932" name="WordArt 12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2066925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холодные</a:t>
            </a:r>
          </a:p>
        </p:txBody>
      </p:sp>
      <p:sp>
        <p:nvSpPr>
          <p:cNvPr id="81933" name="WordArt 13"/>
          <p:cNvSpPr>
            <a:spLocks noChangeArrowheads="1" noChangeShapeType="1" noTextEdit="1"/>
          </p:cNvSpPr>
          <p:nvPr/>
        </p:nvSpPr>
        <p:spPr bwMode="auto">
          <a:xfrm>
            <a:off x="7164388" y="908050"/>
            <a:ext cx="1673225" cy="263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оттенки</a:t>
            </a:r>
          </a:p>
        </p:txBody>
      </p:sp>
      <p:graphicFrame>
        <p:nvGraphicFramePr>
          <p:cNvPr id="82020" name="Group 100"/>
          <p:cNvGraphicFramePr>
            <a:graphicFrameLocks noGrp="1"/>
          </p:cNvGraphicFramePr>
          <p:nvPr/>
        </p:nvGraphicFramePr>
        <p:xfrm>
          <a:off x="1331913" y="2420938"/>
          <a:ext cx="6519862" cy="2593975"/>
        </p:xfrm>
        <a:graphic>
          <a:graphicData uri="http://schemas.openxmlformats.org/drawingml/2006/table">
            <a:tbl>
              <a:tblPr/>
              <a:tblGrid>
                <a:gridCol w="4676775">
                  <a:extLst>
                    <a:ext uri="{9D8B030D-6E8A-4147-A177-3AD203B41FA5}">
                      <a16:colId xmlns:a16="http://schemas.microsoft.com/office/drawing/2014/main" val="1175164325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3199712046"/>
                    </a:ext>
                  </a:extLst>
                </a:gridCol>
              </a:tblGrid>
              <a:tr h="518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Цвет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Тип цвета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014297"/>
                  </a:ext>
                </a:extLst>
              </a:tr>
              <a:tr h="51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Красный, Оранжевый, Жёлтый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Тёплые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015103"/>
                  </a:ext>
                </a:extLst>
              </a:tr>
              <a:tr h="518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Синий, Зелёный, Фиолетовый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Холодные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014954"/>
                  </a:ext>
                </a:extLst>
              </a:tr>
              <a:tr h="516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Белый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Яркий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975040"/>
                  </a:ext>
                </a:extLst>
              </a:tr>
              <a:tr h="5255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Чёрный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Тёмный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056577"/>
                  </a:ext>
                </a:extLst>
              </a:tr>
            </a:tbl>
          </a:graphicData>
        </a:graphic>
      </p:graphicFrame>
      <p:sp>
        <p:nvSpPr>
          <p:cNvPr id="82021" name="WordArt 101"/>
          <p:cNvSpPr>
            <a:spLocks noChangeArrowheads="1" noChangeShapeType="1" noTextEdit="1"/>
          </p:cNvSpPr>
          <p:nvPr/>
        </p:nvSpPr>
        <p:spPr bwMode="auto">
          <a:xfrm>
            <a:off x="539750" y="5445125"/>
            <a:ext cx="813593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Лучше сочетаются друг с другом 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краски из одной температурной группы.</a:t>
            </a:r>
          </a:p>
        </p:txBody>
      </p:sp>
      <p:grpSp>
        <p:nvGrpSpPr>
          <p:cNvPr id="82030" name="Group 110"/>
          <p:cNvGrpSpPr>
            <a:grpSpLocks/>
          </p:cNvGrpSpPr>
          <p:nvPr/>
        </p:nvGrpSpPr>
        <p:grpSpPr bwMode="auto">
          <a:xfrm>
            <a:off x="5219700" y="2997200"/>
            <a:ext cx="433388" cy="288925"/>
            <a:chOff x="158" y="2432"/>
            <a:chExt cx="273" cy="182"/>
          </a:xfrm>
        </p:grpSpPr>
        <p:sp>
          <p:nvSpPr>
            <p:cNvPr id="14374" name="Rectangle 103"/>
            <p:cNvSpPr>
              <a:spLocks noChangeArrowheads="1"/>
            </p:cNvSpPr>
            <p:nvPr/>
          </p:nvSpPr>
          <p:spPr bwMode="auto">
            <a:xfrm>
              <a:off x="158" y="2432"/>
              <a:ext cx="91" cy="18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375" name="Rectangle 104"/>
            <p:cNvSpPr>
              <a:spLocks noChangeArrowheads="1"/>
            </p:cNvSpPr>
            <p:nvPr/>
          </p:nvSpPr>
          <p:spPr bwMode="auto">
            <a:xfrm>
              <a:off x="340" y="2432"/>
              <a:ext cx="91" cy="182"/>
            </a:xfrm>
            <a:prstGeom prst="rect">
              <a:avLst/>
            </a:prstGeom>
            <a:gradFill rotWithShape="1">
              <a:gsLst>
                <a:gs pos="0">
                  <a:srgbClr val="F5F3AB"/>
                </a:gs>
                <a:gs pos="100000">
                  <a:srgbClr val="F8E8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376" name="Rectangle 105"/>
            <p:cNvSpPr>
              <a:spLocks noChangeArrowheads="1"/>
            </p:cNvSpPr>
            <p:nvPr/>
          </p:nvSpPr>
          <p:spPr bwMode="auto">
            <a:xfrm>
              <a:off x="249" y="2432"/>
              <a:ext cx="91" cy="182"/>
            </a:xfrm>
            <a:prstGeom prst="rect">
              <a:avLst/>
            </a:prstGeom>
            <a:gradFill rotWithShape="1">
              <a:gsLst>
                <a:gs pos="0">
                  <a:srgbClr val="F6862A"/>
                </a:gs>
                <a:gs pos="100000">
                  <a:srgbClr val="FBCDA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82029" name="Group 109"/>
          <p:cNvGrpSpPr>
            <a:grpSpLocks/>
          </p:cNvGrpSpPr>
          <p:nvPr/>
        </p:nvGrpSpPr>
        <p:grpSpPr bwMode="auto">
          <a:xfrm>
            <a:off x="5219700" y="3573463"/>
            <a:ext cx="433388" cy="288925"/>
            <a:chOff x="249" y="2840"/>
            <a:chExt cx="273" cy="182"/>
          </a:xfrm>
        </p:grpSpPr>
        <p:sp>
          <p:nvSpPr>
            <p:cNvPr id="82026" name="Rectangle 106"/>
            <p:cNvSpPr>
              <a:spLocks noChangeArrowheads="1"/>
            </p:cNvSpPr>
            <p:nvPr/>
          </p:nvSpPr>
          <p:spPr bwMode="auto">
            <a:xfrm>
              <a:off x="249" y="2840"/>
              <a:ext cx="91" cy="18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72" name="Rectangle 107"/>
            <p:cNvSpPr>
              <a:spLocks noChangeArrowheads="1"/>
            </p:cNvSpPr>
            <p:nvPr/>
          </p:nvSpPr>
          <p:spPr bwMode="auto">
            <a:xfrm>
              <a:off x="431" y="2840"/>
              <a:ext cx="91" cy="182"/>
            </a:xfrm>
            <a:prstGeom prst="rect">
              <a:avLst/>
            </a:prstGeom>
            <a:gradFill rotWithShape="1">
              <a:gsLst>
                <a:gs pos="0">
                  <a:srgbClr val="A232B8"/>
                </a:gs>
                <a:gs pos="100000">
                  <a:srgbClr val="E8C3E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373" name="Rectangle 108"/>
            <p:cNvSpPr>
              <a:spLocks noChangeArrowheads="1"/>
            </p:cNvSpPr>
            <p:nvPr/>
          </p:nvSpPr>
          <p:spPr bwMode="auto">
            <a:xfrm>
              <a:off x="340" y="2840"/>
              <a:ext cx="91" cy="182"/>
            </a:xfrm>
            <a:prstGeom prst="rect">
              <a:avLst/>
            </a:prstGeom>
            <a:gradFill rotWithShape="1">
              <a:gsLst>
                <a:gs pos="0">
                  <a:srgbClr val="13E33B"/>
                </a:gs>
                <a:gs pos="100000">
                  <a:srgbClr val="CDFBD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2031" name="Rectangle 111"/>
          <p:cNvSpPr>
            <a:spLocks noChangeArrowheads="1"/>
          </p:cNvSpPr>
          <p:nvPr/>
        </p:nvSpPr>
        <p:spPr bwMode="auto">
          <a:xfrm>
            <a:off x="3995738" y="4076700"/>
            <a:ext cx="647700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32" name="Rectangle 112"/>
          <p:cNvSpPr>
            <a:spLocks noChangeArrowheads="1"/>
          </p:cNvSpPr>
          <p:nvPr/>
        </p:nvSpPr>
        <p:spPr bwMode="auto">
          <a:xfrm>
            <a:off x="3995738" y="4652963"/>
            <a:ext cx="647700" cy="2889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8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50000">
              <a:srgbClr val="F6EC1A"/>
            </a:gs>
            <a:gs pos="100000">
              <a:srgbClr val="FF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2CC7CF-336A-4395-B6C9-4BA99F0CCB8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84213" y="2382838"/>
            <a:ext cx="81375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Теплые тона взбадривают, возбуждают, ускоряют течение процессов в организме.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dirty="0">
                <a:solidFill>
                  <a:srgbClr val="A21F00"/>
                </a:solidFill>
              </a:rPr>
              <a:t>Красный придает энергии, убыстряет пульс и усиливает аппетит, но в больших количествах вызывает агрессию.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 Розовый создает легкомысленное настроение.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A21F00"/>
                </a:solidFill>
              </a:rPr>
              <a:t>Желтый усиливает умственную активность, помогает в интеллектуальной работе. </a:t>
            </a:r>
            <a:br>
              <a:rPr lang="ru-RU" altLang="ru-RU" sz="2400" dirty="0">
                <a:solidFill>
                  <a:srgbClr val="A21F00"/>
                </a:solidFill>
              </a:rPr>
            </a:br>
            <a:r>
              <a:rPr lang="ru-RU" altLang="ru-RU" sz="1800" dirty="0"/>
              <a:t/>
            </a:r>
            <a:br>
              <a:rPr lang="ru-RU" altLang="ru-RU" sz="1800" dirty="0"/>
            </a:br>
            <a:endParaRPr lang="ru-RU" altLang="ru-RU" sz="1800" dirty="0"/>
          </a:p>
        </p:txBody>
      </p:sp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608513" cy="87471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Тёплые тона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rgbClr val="AFEBAF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11998A-1178-40CE-8E9D-91A06FAE734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3851275" y="333375"/>
            <a:ext cx="4762500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ХОЛОДНЫЕ ТОНА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8353425" cy="4259263"/>
          </a:xfrm>
          <a:prstGeom prst="rect">
            <a:avLst/>
          </a:prstGeom>
          <a:solidFill>
            <a:srgbClr val="B5E9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/>
              <a:t>Холодные тона  расслабляют и успокаивают, помогают сосредоточится и собраться с мыслями.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 i="1" u="sng">
                <a:solidFill>
                  <a:srgbClr val="008000"/>
                </a:solidFill>
              </a:rPr>
              <a:t>Зеленый</a:t>
            </a:r>
            <a:r>
              <a:rPr lang="ru-RU" altLang="ru-RU" sz="2600" i="1" u="sng"/>
              <a:t> </a:t>
            </a:r>
            <a:r>
              <a:rPr lang="ru-RU" altLang="ru-RU" sz="2600"/>
              <a:t>умиротворяет, прекрасно воздействует на напряженные мышцы глаз, это </a:t>
            </a:r>
            <a:r>
              <a:rPr lang="ru-RU" altLang="ru-RU" sz="2600" b="1" i="1" u="sng">
                <a:solidFill>
                  <a:srgbClr val="008000"/>
                </a:solidFill>
              </a:rPr>
              <a:t>самый лучший цвет для отдыха.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/>
              <a:t> </a:t>
            </a:r>
            <a:r>
              <a:rPr lang="ru-RU" altLang="ru-RU" sz="2600" b="1" i="1" u="sng">
                <a:solidFill>
                  <a:schemeClr val="accent2"/>
                </a:solidFill>
              </a:rPr>
              <a:t>Голубой</a:t>
            </a:r>
            <a:r>
              <a:rPr lang="ru-RU" altLang="ru-RU" sz="2600"/>
              <a:t> поможет </a:t>
            </a:r>
            <a:r>
              <a:rPr lang="ru-RU" altLang="ru-RU" sz="2600" b="1" i="1" u="sng">
                <a:solidFill>
                  <a:schemeClr val="accent2"/>
                </a:solidFill>
              </a:rPr>
              <a:t>сконцентрировать внимание</a:t>
            </a:r>
            <a:r>
              <a:rPr lang="ru-RU" altLang="ru-RU" sz="2600"/>
              <a:t> на работе и </a:t>
            </a:r>
            <a:r>
              <a:rPr lang="ru-RU" altLang="ru-RU" sz="2600" b="1" i="1" u="sng">
                <a:solidFill>
                  <a:schemeClr val="accent2"/>
                </a:solidFill>
              </a:rPr>
              <a:t>не отвлекаться</a:t>
            </a:r>
            <a:r>
              <a:rPr lang="ru-RU" altLang="ru-RU" sz="2600">
                <a:solidFill>
                  <a:schemeClr val="accent2"/>
                </a:solidFill>
              </a:rPr>
              <a:t> </a:t>
            </a:r>
            <a:r>
              <a:rPr lang="ru-RU" altLang="ru-RU" sz="2600"/>
              <a:t>по пустякам.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600" b="1" i="1" u="sng">
                <a:solidFill>
                  <a:srgbClr val="990099"/>
                </a:solidFill>
              </a:rPr>
              <a:t>Синий и фиолетовый</a:t>
            </a:r>
            <a:r>
              <a:rPr lang="ru-RU" altLang="ru-RU" sz="2600"/>
              <a:t> в большом количестве </a:t>
            </a:r>
            <a:r>
              <a:rPr lang="ru-RU" altLang="ru-RU" sz="2600" b="1" i="1" u="sng">
                <a:solidFill>
                  <a:srgbClr val="990099"/>
                </a:solidFill>
              </a:rPr>
              <a:t>угнетают психику</a:t>
            </a:r>
            <a:r>
              <a:rPr lang="ru-RU" altLang="ru-RU" sz="2600"/>
              <a:t> и могут </a:t>
            </a:r>
            <a:r>
              <a:rPr lang="ru-RU" altLang="ru-RU" sz="2600" b="1" i="1" u="sng">
                <a:solidFill>
                  <a:srgbClr val="990099"/>
                </a:solidFill>
              </a:rPr>
              <a:t>вызвать депрессию</a:t>
            </a:r>
            <a:r>
              <a:rPr lang="ru-RU" altLang="ru-RU" sz="2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3840B-AEBC-43D4-B2BE-700FEA08627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519588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50000">
                      <a:srgbClr val="B2B2B2"/>
                    </a:gs>
                    <a:gs pos="100000">
                      <a:schemeClr val="bg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  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50000">
                      <a:srgbClr val="B2B2B2"/>
                    </a:gs>
                    <a:gs pos="100000">
                      <a:schemeClr val="bg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               </a:t>
            </a:r>
          </a:p>
        </p:txBody>
      </p:sp>
      <p:sp>
        <p:nvSpPr>
          <p:cNvPr id="84997" name="Text Box 5" descr="smile64"/>
          <p:cNvSpPr txBox="1">
            <a:spLocks noChangeArrowheads="1"/>
          </p:cNvSpPr>
          <p:nvPr/>
        </p:nvSpPr>
        <p:spPr bwMode="auto">
          <a:xfrm>
            <a:off x="395288" y="1268760"/>
            <a:ext cx="8353425" cy="212365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Светлые тона оптически раздвигают пространство, создают иллюзию свободы, полета, легкости.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Пастельные оттенки могут настраивать на романтический лад, передавать ощущение чистоты и свежести. </a:t>
            </a:r>
            <a:endParaRPr lang="ru-RU" altLang="ru-RU" sz="2200" dirty="0"/>
          </a:p>
        </p:txBody>
      </p:sp>
      <p:sp>
        <p:nvSpPr>
          <p:cNvPr id="84998" name="Text Box 6" descr="green9"/>
          <p:cNvSpPr txBox="1">
            <a:spLocks noChangeArrowheads="1"/>
          </p:cNvSpPr>
          <p:nvPr/>
        </p:nvSpPr>
        <p:spPr bwMode="auto">
          <a:xfrm>
            <a:off x="755650" y="3861048"/>
            <a:ext cx="8064500" cy="220829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500" dirty="0">
                <a:solidFill>
                  <a:schemeClr val="bg1"/>
                </a:solidFill>
              </a:rPr>
              <a:t>Темные краски успокаивают, уравновешивают настроение.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500" dirty="0">
                <a:solidFill>
                  <a:schemeClr val="bg1"/>
                </a:solidFill>
              </a:rPr>
              <a:t>Насыщенные краски оправданы для выделения ключевых моментов презентации, потому что они будут сразу привлекать внимание.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4BE9E0-268F-45F9-984A-5AA1629558D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71550" y="549275"/>
            <a:ext cx="741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>
                <a:latin typeface="Monotype Corsiva" panose="03010101010201010101" pitchFamily="66" charset="0"/>
              </a:rPr>
              <a:t>Гармонично и интересно смотрятся плавные переходы нескольких оттенков одного цвета. 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971550" y="3141663"/>
            <a:ext cx="2233613" cy="20161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81C2C"/>
              </a:gs>
              <a:gs pos="100000">
                <a:srgbClr val="FCA2A8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3348038" y="4292600"/>
            <a:ext cx="2087562" cy="20875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00A4"/>
              </a:gs>
              <a:gs pos="100000">
                <a:srgbClr val="D4EEF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6084888" y="2997200"/>
            <a:ext cx="2089150" cy="20875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BF538"/>
              </a:gs>
              <a:gs pos="100000">
                <a:srgbClr val="DEFEE4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4999">
              <a:srgbClr val="66008F"/>
            </a:gs>
            <a:gs pos="32500">
              <a:srgbClr val="BA0066"/>
            </a:gs>
            <a:gs pos="45000">
              <a:srgbClr val="FF0000"/>
            </a:gs>
            <a:gs pos="50000">
              <a:srgbClr val="FF8200"/>
            </a:gs>
            <a:gs pos="55000">
              <a:srgbClr val="FF0000"/>
            </a:gs>
            <a:gs pos="67500">
              <a:srgbClr val="BA0066"/>
            </a:gs>
            <a:gs pos="85001">
              <a:srgbClr val="66008F"/>
            </a:gs>
            <a:gs pos="100000">
              <a:srgbClr val="00008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CBD396-9903-489B-9204-5D2C0D7B9A7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799147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500">
                <a:solidFill>
                  <a:schemeClr val="bg1"/>
                </a:solidFill>
                <a:latin typeface="Monotype Corsiva" panose="03010101010201010101" pitchFamily="66" charset="0"/>
              </a:rPr>
              <a:t>Контрастности в оформлении можно достичь сочетанием разных красок, причем резкие перепады оживляют любую композицию и привлекают взгляд.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684213" y="5445125"/>
            <a:ext cx="79914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/>
              <a:t>Но данные слайды хороши в одинарном исполнении.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70F9D5-8C19-4B30-88E1-33C677F25CB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8027987" cy="1152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9FFCC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Влияние цвета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9FFCC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на восприятие информации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9FFCC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человеком</a:t>
            </a:r>
          </a:p>
        </p:txBody>
      </p:sp>
      <p:graphicFrame>
        <p:nvGraphicFramePr>
          <p:cNvPr id="91206" name="Group 70"/>
          <p:cNvGraphicFramePr>
            <a:graphicFrameLocks noGrp="1"/>
          </p:cNvGraphicFramePr>
          <p:nvPr/>
        </p:nvGraphicFramePr>
        <p:xfrm>
          <a:off x="250825" y="1341438"/>
          <a:ext cx="8642350" cy="5465762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1676026728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332561259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3211409212"/>
                    </a:ext>
                  </a:extLst>
                </a:gridCol>
              </a:tblGrid>
              <a:tr h="457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Цвет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Тип цвета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Характеристика цвета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1605"/>
                  </a:ext>
                </a:extLst>
              </a:tr>
              <a:tr h="649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Красный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Тёплый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Возбуждающий, динамичный, активный, агрессивный.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55008"/>
                  </a:ext>
                </a:extLst>
              </a:tr>
              <a:tr h="9145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Розовый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Тёплый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Романтичный, женственный, успокаивающий. Снимает агрессивность; в большом количестве подавляет.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051296"/>
                  </a:ext>
                </a:extLst>
              </a:tr>
              <a:tr h="1188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Оранже-вый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Тёплый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Радость, энергия, тепло, игра, динамичность, оптимизм, импульсивность. Активизирует организм, повышает реакцию, создает чувство благополучия, уверенности в своих силах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2667"/>
                  </a:ext>
                </a:extLst>
              </a:tr>
              <a:tr h="1188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Жёлтый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Тёплый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Яркий, солнечный, чистый, убедительный, успех, богатство, вдохновение. Стимулирует мозг, не раздражает глаз. Подходит для передачи радостного настроения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832623"/>
                  </a:ext>
                </a:extLst>
              </a:tr>
              <a:tr h="1066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Корич-невый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Тёплый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Приятный, привлекательный. Создает ощущение уюта, комфорта, прочности, стабильности, зрелости, консерватизма.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0054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BDBB4-1E91-4EB6-A599-6266AD327C1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  <p:graphicFrame>
        <p:nvGraphicFramePr>
          <p:cNvPr id="92214" name="Group 54"/>
          <p:cNvGraphicFramePr>
            <a:graphicFrameLocks noGrp="1"/>
          </p:cNvGraphicFramePr>
          <p:nvPr/>
        </p:nvGraphicFramePr>
        <p:xfrm>
          <a:off x="323850" y="476250"/>
          <a:ext cx="8642350" cy="6077104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3821170245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4077285479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88592481"/>
                    </a:ext>
                  </a:extLst>
                </a:gridCol>
              </a:tblGrid>
              <a:tr h="457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Цвет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Тип цвета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Характеристика цвета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87197"/>
                  </a:ext>
                </a:extLst>
              </a:tr>
              <a:tr h="1615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Зелёный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Холодный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Расслабляющий, успокаивающий, инертный,  новизна, независимость, деньги (доллары). Символизирует молодость, свежесть, здоровье. Обладает способностью концентрировать внимание и обострять зрение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900745"/>
                  </a:ext>
                </a:extLst>
              </a:tr>
              <a:tr h="1066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Голубой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Холодный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Оказывает расслабляющее, успокаивающее воздействие, снимает тревожные предчувствия, охлаждает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8121"/>
                  </a:ext>
                </a:extLst>
              </a:tr>
              <a:tr h="1462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Синий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Холодный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Серьезный, сдержанный, холодный. Подходит для передачи надежности, силы, удовлетворенности, гармонии. Помогает сконцентрироваться на главном, привлекает внимание. Идеально передает ощущение холода и чистоты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387848"/>
                  </a:ext>
                </a:extLst>
              </a:tr>
              <a:tr h="1474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Фиолето-вый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Холодный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Темный, удручающий. Тяжелый для восприятия. Символ романтики, мистики, загадочности. Стимулирует работу мозга. Тревожит и обескураживает.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5244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F6031C-5543-4AFC-A7BA-33AFE6F85B4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 smtClean="0"/>
          </a:p>
        </p:txBody>
      </p:sp>
      <p:graphicFrame>
        <p:nvGraphicFramePr>
          <p:cNvPr id="93254" name="Group 70"/>
          <p:cNvGraphicFramePr>
            <a:graphicFrameLocks noGrp="1"/>
          </p:cNvGraphicFramePr>
          <p:nvPr/>
        </p:nvGraphicFramePr>
        <p:xfrm>
          <a:off x="323850" y="476250"/>
          <a:ext cx="8642350" cy="5545139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86874753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838319586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069588419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Цвет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Тип цвета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Характеристика цвета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555384"/>
                  </a:ext>
                </a:extLst>
              </a:tr>
              <a:tr h="192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Белый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Яркий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Символизирует открытость, чистоту, благородство, ясность, безупречность, простоту. Визуально расширяет пространство. обычно используется в сочетании с синим, красным или зеленым. Но теплые цвета рядом с ним выглядят очень пёстро.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367220"/>
                  </a:ext>
                </a:extLst>
              </a:tr>
              <a:tr h="877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Серый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Нейтраль-ный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Цвет умеренности, спокойствия, реализма, солидности, престижа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4024"/>
                  </a:ext>
                </a:extLst>
              </a:tr>
              <a:tr h="223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Чёрный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Тёмный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Символизирует мудрость, превосходство, постоянство, секретность, искушенность, любопытство, силу, мистику, интриги, власть. Ассоциируется с угнетением, холодностью, угрозами, страхом потери, трауром. Способен навеять меланхолию, чувство одиночества, изоляции от внешнего мира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0139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712968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rgbClr val="00B050"/>
                </a:solidFill>
              </a:rPr>
              <a:t>«</a:t>
            </a:r>
            <a:r>
              <a:rPr lang="ru-RU" sz="6000" b="1" dirty="0" smtClean="0">
                <a:ln/>
                <a:solidFill>
                  <a:srgbClr val="00B050"/>
                </a:solidFill>
              </a:rPr>
              <a:t>Р</a:t>
            </a:r>
            <a:r>
              <a:rPr lang="ru-RU" sz="6000" b="1" cap="none" spc="0" dirty="0" smtClean="0">
                <a:ln/>
                <a:solidFill>
                  <a:srgbClr val="00B050"/>
                </a:solidFill>
                <a:effectLst/>
              </a:rPr>
              <a:t>едактирование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6000" b="1" cap="none" spc="0" dirty="0" smtClean="0">
                <a:ln/>
                <a:solidFill>
                  <a:srgbClr val="00B050"/>
                </a:solidFill>
                <a:effectLst/>
              </a:rPr>
              <a:t>и</a:t>
            </a:r>
            <a:r>
              <a:rPr lang="ru-RU" sz="72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</a:p>
          <a:p>
            <a:pPr algn="ctr"/>
            <a:r>
              <a:rPr lang="ru-RU" sz="6000" b="1" cap="none" spc="0" dirty="0" smtClean="0">
                <a:ln/>
                <a:solidFill>
                  <a:srgbClr val="00B050"/>
                </a:solidFill>
                <a:effectLst/>
              </a:rPr>
              <a:t>     художественное</a:t>
            </a:r>
          </a:p>
          <a:p>
            <a:pPr algn="r"/>
            <a:r>
              <a:rPr lang="ru-RU" sz="6000" b="1" cap="none" spc="0" dirty="0" smtClean="0">
                <a:ln/>
                <a:solidFill>
                  <a:srgbClr val="00B050"/>
                </a:solidFill>
                <a:effectLst/>
              </a:rPr>
              <a:t>оформление </a:t>
            </a:r>
          </a:p>
          <a:p>
            <a:pPr algn="r"/>
            <a:r>
              <a:rPr lang="ru-RU" sz="6000" b="1" cap="none" spc="0" dirty="0" smtClean="0">
                <a:ln/>
                <a:solidFill>
                  <a:srgbClr val="00B050"/>
                </a:solidFill>
                <a:effectLst/>
              </a:rPr>
              <a:t>слайдов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»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8518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Подготовил 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преподаватель информатики и ИКТ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Женская А.Б.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87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F6031C-5543-4AFC-A7BA-33AFE6F85B4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3" name="Прямоугольник 2">
            <a:hlinkClick r:id="rId4" action="ppaction://hlinkfile"/>
          </p:cNvPr>
          <p:cNvSpPr/>
          <p:nvPr/>
        </p:nvSpPr>
        <p:spPr>
          <a:xfrm>
            <a:off x="611560" y="2420888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600" b="1" dirty="0" smtClean="0">
                <a:ln/>
                <a:solidFill>
                  <a:srgbClr val="92D050"/>
                </a:solidFill>
              </a:rPr>
              <a:t>Microsoft PowerPoint</a:t>
            </a:r>
            <a:endParaRPr lang="ru-RU" sz="5600" b="1" cap="none" spc="0" dirty="0">
              <a:ln/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3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BFD88C-4AEA-4AC6-990E-476ACB3E985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5000" b="1" smtClean="0">
                <a:latin typeface="Monotype Corsiva" panose="03010101010201010101" pitchFamily="66" charset="0"/>
              </a:rPr>
              <a:t>Не бойтесь! </a:t>
            </a:r>
          </a:p>
          <a:p>
            <a:pPr eaLnBrk="1" hangingPunct="1">
              <a:buFontTx/>
              <a:buNone/>
            </a:pPr>
            <a:r>
              <a:rPr lang="ru-RU" altLang="ru-RU" sz="5000" b="1" smtClean="0">
                <a:latin typeface="Monotype Corsiva" panose="03010101010201010101" pitchFamily="66" charset="0"/>
              </a:rPr>
              <a:t>            Пробуйте!</a:t>
            </a:r>
          </a:p>
          <a:p>
            <a:pPr eaLnBrk="1" hangingPunct="1">
              <a:buFontTx/>
              <a:buNone/>
            </a:pPr>
            <a:r>
              <a:rPr lang="ru-RU" altLang="ru-RU" sz="5000" b="1" smtClean="0">
                <a:latin typeface="Monotype Corsiva" panose="03010101010201010101" pitchFamily="66" charset="0"/>
              </a:rPr>
              <a:t>                      Дерзайте!</a:t>
            </a:r>
          </a:p>
          <a:p>
            <a:pPr eaLnBrk="1" hangingPunct="1">
              <a:buFontTx/>
              <a:buNone/>
            </a:pPr>
            <a:r>
              <a:rPr lang="ru-RU" altLang="ru-RU" sz="5000" b="1" smtClean="0">
                <a:latin typeface="Monotype Corsiva" panose="03010101010201010101" pitchFamily="66" charset="0"/>
              </a:rPr>
              <a:t>                               Творите!!!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ED880A-5A3F-4283-B2EE-822B652AE35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26035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5000" b="1" smtClean="0">
                <a:latin typeface="Monotype Corsiva" panose="03010101010201010101" pitchFamily="66" charset="0"/>
              </a:rPr>
              <a:t>Физкультминутка</a:t>
            </a:r>
          </a:p>
        </p:txBody>
      </p:sp>
      <p:pic>
        <p:nvPicPr>
          <p:cNvPr id="2" name="Чударики - Самолет ( детская зарядка, физминутка ). Видео для детей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196975"/>
            <a:ext cx="908843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B6FF"/>
            </a:gs>
            <a:gs pos="50000">
              <a:srgbClr val="D1E8FF"/>
            </a:gs>
            <a:gs pos="100000">
              <a:srgbClr val="6DB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C6753-AD37-40B7-B98A-6207FCA8A58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Голубой цвет</a:t>
            </a:r>
            <a:r>
              <a:rPr lang="ru-RU" altLang="ru-RU" smtClean="0"/>
              <a:t> -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Этот цвет символизирует </a:t>
            </a:r>
            <a:r>
              <a:rPr lang="ru-RU" altLang="ru-RU" sz="2800" b="1" i="1" smtClean="0"/>
              <a:t>стремление к</a:t>
            </a:r>
            <a:r>
              <a:rPr lang="ru-RU" altLang="ru-RU" sz="2800" smtClean="0"/>
              <a:t> </a:t>
            </a:r>
            <a:r>
              <a:rPr lang="ru-RU" altLang="ru-RU" sz="2800" b="1" i="1" smtClean="0"/>
              <a:t>психическому равновесию</a:t>
            </a:r>
            <a:r>
              <a:rPr lang="ru-RU" altLang="ru-RU" sz="28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Каждый человек в состоянии расслабления и внутренней гармонии чувствует свою связь со всем, что его окружает, полную безопасность.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Голубой цвет - это </a:t>
            </a:r>
            <a:r>
              <a:rPr lang="ru-RU" altLang="ru-RU" sz="2800" b="1" i="1" smtClean="0"/>
              <a:t>символ впечатлительности</a:t>
            </a:r>
            <a:r>
              <a:rPr lang="ru-RU" altLang="ru-RU" sz="2800" smtClean="0"/>
              <a:t>, </a:t>
            </a:r>
            <a:r>
              <a:rPr lang="ru-RU" altLang="ru-RU" sz="2800" b="1" i="1" smtClean="0"/>
              <a:t>привязанности, верности</a:t>
            </a:r>
            <a:r>
              <a:rPr lang="ru-RU" altLang="ru-RU" sz="280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Те, кто поставил голубой цвет на первое место, в минуты неудач легко впадают в уныние. </a:t>
            </a:r>
          </a:p>
        </p:txBody>
      </p:sp>
      <p:sp>
        <p:nvSpPr>
          <p:cNvPr id="7373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5661025"/>
            <a:ext cx="1008063" cy="10080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6948488" y="6021388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D911"/>
            </a:gs>
            <a:gs pos="50000">
              <a:srgbClr val="CAFAC2"/>
            </a:gs>
            <a:gs pos="100000">
              <a:srgbClr val="2ED91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CDB51-FC10-4A02-AC5A-A88C2EBFED9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Зеленый  цвет</a:t>
            </a:r>
            <a:r>
              <a:rPr lang="ru-RU" altLang="ru-RU" smtClean="0"/>
              <a:t> -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3413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Этот цвет, с добавлением голубизны, является выражением </a:t>
            </a:r>
            <a:r>
              <a:rPr lang="ru-RU" altLang="ru-RU" sz="2800" b="1" i="1" smtClean="0"/>
              <a:t>постоянства</a:t>
            </a:r>
            <a:r>
              <a:rPr lang="ru-RU" altLang="ru-RU" sz="2800" smtClean="0"/>
              <a:t>, но вместе с тем и </a:t>
            </a:r>
            <a:r>
              <a:rPr lang="ru-RU" altLang="ru-RU" sz="2800" b="1" i="1" smtClean="0"/>
              <a:t>нежелания каких-либо перемен</a:t>
            </a:r>
            <a:r>
              <a:rPr lang="ru-RU" altLang="ru-RU" sz="2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Выбор зелёного цвета обнаруживает </a:t>
            </a:r>
            <a:r>
              <a:rPr lang="ru-RU" altLang="ru-RU" sz="2800" b="1" i="1" smtClean="0"/>
              <a:t>потребность в самоутверждении</a:t>
            </a:r>
            <a:r>
              <a:rPr lang="ru-RU" altLang="ru-RU" sz="2800" smtClean="0"/>
              <a:t>, желание убедиться в собственной полноценности либо посредством реализации каких-то намерений, либо стараясь разными способами понравиться другим.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Зелень - это и </a:t>
            </a:r>
            <a:r>
              <a:rPr lang="ru-RU" altLang="ru-RU" sz="2800" b="1" i="1" smtClean="0"/>
              <a:t>символ жажды власти</a:t>
            </a:r>
            <a:r>
              <a:rPr lang="ru-RU" altLang="ru-RU" sz="2800" smtClean="0"/>
              <a:t>. Те, кто поставил этот цвет на первое место, в большинстве своём </a:t>
            </a:r>
            <a:r>
              <a:rPr lang="ru-RU" altLang="ru-RU" sz="2800" b="1" i="1" smtClean="0"/>
              <a:t>прямолинейны</a:t>
            </a:r>
            <a:r>
              <a:rPr lang="ru-RU" altLang="ru-RU" sz="2800" smtClean="0"/>
              <a:t>.</a:t>
            </a:r>
          </a:p>
        </p:txBody>
      </p:sp>
      <p:sp>
        <p:nvSpPr>
          <p:cNvPr id="7475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5589588"/>
            <a:ext cx="1008062" cy="10080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6948488" y="6021388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4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4734"/>
            </a:gs>
            <a:gs pos="50000">
              <a:srgbClr val="FCB5AE"/>
            </a:gs>
            <a:gs pos="100000">
              <a:srgbClr val="F8473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FEEFC9-BC01-480B-8A6A-462761B96F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Красный  цвет</a:t>
            </a:r>
            <a:r>
              <a:rPr lang="ru-RU" altLang="ru-RU" smtClean="0"/>
              <a:t> -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62950" cy="4176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smtClean="0"/>
              <a:t>Красный цвет</a:t>
            </a:r>
            <a:r>
              <a:rPr lang="ru-RU" altLang="ru-RU" sz="2800" smtClean="0"/>
              <a:t> с примесью жёлтого - это выражение </a:t>
            </a:r>
            <a:r>
              <a:rPr lang="ru-RU" altLang="ru-RU" sz="2800" b="1" i="1" smtClean="0"/>
              <a:t>жизненной силы</a:t>
            </a:r>
            <a:r>
              <a:rPr lang="ru-RU" altLang="ru-RU" sz="28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Красный символизирует </a:t>
            </a:r>
            <a:r>
              <a:rPr lang="ru-RU" altLang="ru-RU" sz="2800" b="1" i="1" smtClean="0"/>
              <a:t>безудержное стремление к успеху, драматизации переживаний, ощущение полноты жизни</a:t>
            </a:r>
            <a:r>
              <a:rPr lang="ru-RU" altLang="ru-RU" sz="28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Это - </a:t>
            </a:r>
            <a:r>
              <a:rPr lang="ru-RU" altLang="ru-RU" sz="2800" b="1" i="1" smtClean="0"/>
              <a:t>стимул ко всякой деятельности</a:t>
            </a:r>
            <a:r>
              <a:rPr lang="ru-RU" altLang="ru-RU" sz="2800" smtClean="0"/>
              <a:t>, </a:t>
            </a:r>
            <a:r>
              <a:rPr lang="ru-RU" altLang="ru-RU" sz="2800" b="1" i="1" smtClean="0"/>
              <a:t>активности</a:t>
            </a:r>
            <a:r>
              <a:rPr lang="ru-RU" altLang="ru-RU" sz="2800" smtClean="0"/>
              <a:t> во всевозможных сферах.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/>
              <a:t>Если Вы помещаете красный цвет на первое место, значит, хотите интенсифицировать свои эмоциональные ощущения, </a:t>
            </a:r>
            <a:r>
              <a:rPr lang="ru-RU" altLang="ru-RU" sz="2800" b="1" i="1" smtClean="0"/>
              <a:t>действовать энергично. </a:t>
            </a:r>
          </a:p>
        </p:txBody>
      </p:sp>
      <p:sp>
        <p:nvSpPr>
          <p:cNvPr id="7578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661025"/>
            <a:ext cx="1008063" cy="10080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6877050" y="5949950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19"/>
            </a:gs>
            <a:gs pos="50000">
              <a:srgbClr val="FFFFB3"/>
            </a:gs>
            <a:gs pos="100000">
              <a:srgbClr val="FFFF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00E2F5-AC1E-4825-9899-AB4E58CE7B4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Жёлтый цвет</a:t>
            </a:r>
            <a:endParaRPr lang="ru-RU" altLang="ru-RU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Характерной чертой этого цвета является прозрачность, он создаёт </a:t>
            </a:r>
            <a:r>
              <a:rPr lang="ru-RU" altLang="ru-RU" sz="2800" b="1" i="1" smtClean="0"/>
              <a:t>хорошее настроение.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Этот цвет также символизирует пространство, а следовательно, освобождение от всего, что стесняет и гнетёт.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Те, кто помещает жёлтый цвет на первое место, обнаруживают </a:t>
            </a:r>
            <a:r>
              <a:rPr lang="ru-RU" altLang="ru-RU" sz="2800" b="1" i="1" smtClean="0"/>
              <a:t>стремление к независимости</a:t>
            </a:r>
            <a:r>
              <a:rPr lang="ru-RU" altLang="ru-RU" sz="2800" smtClean="0"/>
              <a:t> и </a:t>
            </a:r>
            <a:r>
              <a:rPr lang="ru-RU" altLang="ru-RU" sz="2800" b="1" i="1" smtClean="0"/>
              <a:t>надежду на счастливую жизнь</a:t>
            </a:r>
            <a:r>
              <a:rPr lang="ru-RU" altLang="ru-RU" sz="2800" smtClean="0"/>
              <a:t>, не отказываясь при этом от активного участия в реализации своих планов. </a:t>
            </a:r>
          </a:p>
        </p:txBody>
      </p:sp>
      <p:sp>
        <p:nvSpPr>
          <p:cNvPr id="7270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5661025"/>
            <a:ext cx="1008063" cy="10080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6877050" y="6021388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21A7"/>
            </a:gs>
            <a:gs pos="50000">
              <a:srgbClr val="D5B2F0"/>
            </a:gs>
            <a:gs pos="100000">
              <a:srgbClr val="6E21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0BF9C-6F1C-4980-B253-9EDE9519CEB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i="1" smtClean="0"/>
              <a:t>Фиолетовый</a:t>
            </a:r>
            <a:r>
              <a:rPr lang="ru-RU" altLang="ru-RU" b="1" smtClean="0"/>
              <a:t> цвет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Этот цвет соединяет две противоположные краски: красную - </a:t>
            </a:r>
            <a:r>
              <a:rPr lang="ru-RU" altLang="ru-RU" sz="2800" b="1" i="1" smtClean="0"/>
              <a:t>символ импульсивной жизненной силы</a:t>
            </a:r>
            <a:r>
              <a:rPr lang="ru-RU" altLang="ru-RU" sz="2800" smtClean="0"/>
              <a:t> и захватнического инстинкта и синюю - выражение </a:t>
            </a:r>
            <a:r>
              <a:rPr lang="ru-RU" altLang="ru-RU" sz="2800" b="1" i="1" smtClean="0"/>
              <a:t>нежной преданности, верности</a:t>
            </a:r>
            <a:r>
              <a:rPr lang="ru-RU" altLang="ru-RU" sz="2800" smtClean="0"/>
              <a:t> и т.д.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Все, кто любит фиолетовый цвет, </a:t>
            </a:r>
            <a:r>
              <a:rPr lang="ru-RU" altLang="ru-RU" sz="2800" b="1" i="1" smtClean="0"/>
              <a:t>легко поддаются влиянию других людей</a:t>
            </a:r>
            <a:r>
              <a:rPr lang="ru-RU" altLang="ru-RU" sz="2800" smtClean="0"/>
              <a:t>, но и </a:t>
            </a:r>
            <a:r>
              <a:rPr lang="ru-RU" altLang="ru-RU" sz="2800" b="1" i="1" smtClean="0"/>
              <a:t>сами хотели бы оказать влияние на окружающих</a:t>
            </a:r>
            <a:r>
              <a:rPr lang="ru-RU" altLang="ru-RU" sz="2800" smtClean="0"/>
              <a:t>. Чаще всего они создают вокруг себя </a:t>
            </a:r>
            <a:r>
              <a:rPr lang="ru-RU" altLang="ru-RU" sz="2800" b="1" i="1" smtClean="0"/>
              <a:t>атмосферу гармонии и согласия</a:t>
            </a:r>
            <a:r>
              <a:rPr lang="ru-RU" altLang="ru-RU" sz="2800" smtClean="0"/>
              <a:t>, однако нередко </a:t>
            </a:r>
            <a:r>
              <a:rPr lang="ru-RU" altLang="ru-RU" sz="2800" b="1" i="1" smtClean="0"/>
              <a:t>колеблются, принимая решения.</a:t>
            </a:r>
          </a:p>
        </p:txBody>
      </p:sp>
      <p:sp>
        <p:nvSpPr>
          <p:cNvPr id="7680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5661025"/>
            <a:ext cx="1008063" cy="10080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6948488" y="6021388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E6836"/>
            </a:gs>
            <a:gs pos="50000">
              <a:srgbClr val="E0CBAE"/>
            </a:gs>
            <a:gs pos="100000">
              <a:srgbClr val="8E68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7F8E5-C59B-42EB-9F90-EE7FB2A3B26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/>
              <a:t>Коричневый</a:t>
            </a:r>
            <a:r>
              <a:rPr lang="ru-RU" altLang="ru-RU" b="1" smtClean="0"/>
              <a:t> цвет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640762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000" b="1" smtClean="0"/>
              <a:t>Коричневый </a:t>
            </a:r>
            <a:r>
              <a:rPr lang="ru-RU" altLang="ru-RU" sz="3000" smtClean="0"/>
              <a:t>- смесь красного и жёлтого - обозначает </a:t>
            </a:r>
            <a:r>
              <a:rPr lang="ru-RU" altLang="ru-RU" sz="3000" b="1" i="1" smtClean="0"/>
              <a:t>чувственную впечатлительность</a:t>
            </a:r>
            <a:r>
              <a:rPr lang="ru-RU" altLang="ru-RU" sz="300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000" smtClean="0"/>
              <a:t>Люди здоровые, энергичные чаще всего помещают коричневый цвет ближе к концу.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000" smtClean="0"/>
              <a:t>Как любимый цвет он означает </a:t>
            </a:r>
            <a:r>
              <a:rPr lang="ru-RU" altLang="ru-RU" sz="3000" b="1" i="1" smtClean="0"/>
              <a:t>сильную потребность в отдыхе и расслаблении</a:t>
            </a:r>
            <a:r>
              <a:rPr lang="ru-RU" altLang="ru-RU" sz="3000" smtClean="0"/>
              <a:t>, так как коричневый - </a:t>
            </a:r>
            <a:r>
              <a:rPr lang="ru-RU" altLang="ru-RU" sz="3000" b="1" i="1" smtClean="0"/>
              <a:t>символ беспроблемной и бесконфликтной, приятной атмосферы</a:t>
            </a:r>
            <a:r>
              <a:rPr lang="ru-RU" altLang="ru-RU" sz="2400" smtClean="0"/>
              <a:t> </a:t>
            </a:r>
          </a:p>
        </p:txBody>
      </p:sp>
      <p:sp>
        <p:nvSpPr>
          <p:cNvPr id="7885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5589588"/>
            <a:ext cx="1008062" cy="10080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7019925" y="5949950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A9A9"/>
            </a:gs>
            <a:gs pos="50000">
              <a:srgbClr val="E6E6E6"/>
            </a:gs>
            <a:gs pos="100000">
              <a:srgbClr val="A9A9A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72DD1-45C7-48AD-BEBC-58AA809BFB5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Серый цвет</a:t>
            </a:r>
            <a:r>
              <a:rPr lang="ru-RU" altLang="ru-RU" smtClean="0"/>
              <a:t> -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нейтральный цвет, он не образует никаких психологических реакций: не успокаивает и не возбуждает.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Если всем цветам вы предпочитаете серый, значит, Вы </a:t>
            </a:r>
            <a:r>
              <a:rPr lang="ru-RU" altLang="ru-RU" sz="2800" b="1" i="1" smtClean="0"/>
              <a:t>сознательно отгораживаетесь от внешних воздействий</a:t>
            </a:r>
            <a:r>
              <a:rPr lang="ru-RU" altLang="ru-RU" sz="2800" smtClean="0"/>
              <a:t>, чтобы сохранить </a:t>
            </a:r>
            <a:r>
              <a:rPr lang="ru-RU" altLang="ru-RU" sz="2800" b="1" i="1" smtClean="0"/>
              <a:t>идеальный покой и внутреннюю стабильность</a:t>
            </a:r>
            <a:r>
              <a:rPr lang="ru-RU" altLang="ru-RU" sz="280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Вы принадлежите к категории </a:t>
            </a:r>
            <a:r>
              <a:rPr lang="ru-RU" altLang="ru-RU" sz="2800" b="1" smtClean="0"/>
              <a:t>скрытых людей</a:t>
            </a:r>
            <a:r>
              <a:rPr lang="ru-RU" altLang="ru-RU" sz="2800" smtClean="0"/>
              <a:t>, </a:t>
            </a:r>
            <a:r>
              <a:rPr lang="ru-RU" altLang="ru-RU" sz="2800" b="1" smtClean="0"/>
              <a:t>не склонных афишировать свои чувства</a:t>
            </a:r>
            <a:r>
              <a:rPr lang="ru-RU" altLang="ru-RU" sz="2800" smtClean="0"/>
              <a:t>. </a:t>
            </a:r>
          </a:p>
        </p:txBody>
      </p:sp>
      <p:sp>
        <p:nvSpPr>
          <p:cNvPr id="7168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5661025"/>
            <a:ext cx="1008063" cy="10080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0" name="AutoShape 5"/>
          <p:cNvSpPr>
            <a:spLocks noChangeArrowheads="1"/>
          </p:cNvSpPr>
          <p:nvPr/>
        </p:nvSpPr>
        <p:spPr bwMode="auto">
          <a:xfrm>
            <a:off x="6948488" y="6021388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C6EAC-6506-4170-BD9C-CA8796942126}" type="slidenum">
              <a:rPr lang="ru-RU" altLang="ru-RU"/>
              <a:pPr>
                <a:defRPr/>
              </a:pPr>
              <a:t>3</a:t>
            </a:fld>
            <a:endParaRPr lang="en-US" altLang="ru-RU" dirty="0"/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250825" y="2204864"/>
            <a:ext cx="8678863" cy="3024335"/>
          </a:xfrm>
          <a:prstGeom prst="rect">
            <a:avLst/>
          </a:prstGeom>
          <a:noFill/>
          <a:extLst/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 spc="72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Редактирование </a:t>
            </a:r>
          </a:p>
          <a:p>
            <a:pPr algn="ctr"/>
            <a:r>
              <a:rPr lang="ru-RU" sz="3600" b="1" kern="10" spc="72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слайдов </a:t>
            </a:r>
            <a:endParaRPr lang="ru-RU" sz="3600" b="1" kern="10" spc="720" dirty="0">
              <a:gradFill rotWithShape="1"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686868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2A68AC-5613-4310-9B42-0C06A1AF78B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chemeClr val="bg1"/>
                </a:solidFill>
              </a:rPr>
              <a:t>Чёрный</a:t>
            </a:r>
            <a:r>
              <a:rPr lang="ru-RU" altLang="ru-RU" b="1" smtClean="0">
                <a:solidFill>
                  <a:schemeClr val="bg1"/>
                </a:solidFill>
              </a:rPr>
              <a:t> цвет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640762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000" b="1" smtClean="0">
                <a:solidFill>
                  <a:srgbClr val="E6E6E6"/>
                </a:solidFill>
              </a:rPr>
              <a:t>Чёрный цвет</a:t>
            </a:r>
            <a:r>
              <a:rPr lang="ru-RU" altLang="ru-RU" sz="3000" smtClean="0">
                <a:solidFill>
                  <a:srgbClr val="E6E6E6"/>
                </a:solidFill>
              </a:rPr>
              <a:t> отражает </a:t>
            </a:r>
            <a:r>
              <a:rPr lang="ru-RU" altLang="ru-RU" sz="3000" b="1" i="1" smtClean="0">
                <a:solidFill>
                  <a:srgbClr val="E6E6E6"/>
                </a:solidFill>
              </a:rPr>
              <a:t>процесс торможения</a:t>
            </a:r>
            <a:r>
              <a:rPr lang="ru-RU" altLang="ru-RU" sz="3000" smtClean="0">
                <a:solidFill>
                  <a:srgbClr val="E6E6E6"/>
                </a:solidFill>
              </a:rPr>
              <a:t>, </a:t>
            </a:r>
            <a:r>
              <a:rPr lang="ru-RU" altLang="ru-RU" sz="3000" b="1" i="1" smtClean="0">
                <a:solidFill>
                  <a:srgbClr val="E6E6E6"/>
                </a:solidFill>
              </a:rPr>
              <a:t>ограничения внешних воздействий</a:t>
            </a:r>
            <a:r>
              <a:rPr lang="ru-RU" altLang="ru-RU" sz="3000" smtClean="0">
                <a:solidFill>
                  <a:srgbClr val="E6E6E6"/>
                </a:solidFill>
              </a:rPr>
              <a:t>, а поэтому служит </a:t>
            </a:r>
            <a:r>
              <a:rPr lang="ru-RU" altLang="ru-RU" sz="3000" b="1" i="1" smtClean="0">
                <a:solidFill>
                  <a:srgbClr val="E6E6E6"/>
                </a:solidFill>
              </a:rPr>
              <a:t>символом отречения.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3000" b="1" i="1" smtClean="0">
              <a:solidFill>
                <a:srgbClr val="E6E6E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000" smtClean="0">
                <a:solidFill>
                  <a:srgbClr val="E6E6E6"/>
                </a:solidFill>
              </a:rPr>
              <a:t>Те, кто помещают чёрный цвет на первое место, </a:t>
            </a:r>
            <a:r>
              <a:rPr lang="ru-RU" altLang="ru-RU" sz="3000" b="1" i="1" smtClean="0">
                <a:solidFill>
                  <a:srgbClr val="E6E6E6"/>
                </a:solidFill>
              </a:rPr>
              <a:t>часто терпят поражения в поединках с судьбой</a:t>
            </a:r>
            <a:r>
              <a:rPr lang="ru-RU" altLang="ru-RU" sz="3000" smtClean="0">
                <a:solidFill>
                  <a:srgbClr val="E6E6E6"/>
                </a:solidFill>
              </a:rPr>
              <a:t>, но всё же </a:t>
            </a:r>
            <a:r>
              <a:rPr lang="ru-RU" altLang="ru-RU" sz="3000" b="1" i="1" smtClean="0">
                <a:solidFill>
                  <a:srgbClr val="E6E6E6"/>
                </a:solidFill>
              </a:rPr>
              <a:t>пытаются противостоять тому, что приносит жизнь</a:t>
            </a:r>
            <a:r>
              <a:rPr lang="ru-RU" altLang="ru-RU" sz="3000" smtClean="0">
                <a:solidFill>
                  <a:srgbClr val="E6E6E6"/>
                </a:solidFill>
              </a:rPr>
              <a:t>.</a:t>
            </a:r>
            <a:r>
              <a:rPr lang="ru-RU" altLang="ru-RU" sz="3000" smtClean="0"/>
              <a:t> </a:t>
            </a:r>
          </a:p>
        </p:txBody>
      </p:sp>
      <p:sp>
        <p:nvSpPr>
          <p:cNvPr id="7782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85113" y="5589588"/>
            <a:ext cx="1008062" cy="10080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6948488" y="6021388"/>
            <a:ext cx="647700" cy="358775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2979626 h 21600"/>
              <a:gd name="T4" fmla="*/ 14566503 w 21600"/>
              <a:gd name="T5" fmla="*/ 5959236 h 21600"/>
              <a:gd name="T6" fmla="*/ 19422004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69F47-D446-4B04-AE44-0752821BD204}" type="slidenum">
              <a:rPr lang="ru-RU" altLang="ru-RU" smtClean="0"/>
              <a:pPr>
                <a:defRPr/>
              </a:pPr>
              <a:t>4</a:t>
            </a:fld>
            <a:endParaRPr lang="en-US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08" y="-27384"/>
            <a:ext cx="9247908" cy="6885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2" y="476672"/>
            <a:ext cx="8663167" cy="2158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243" y="2314372"/>
            <a:ext cx="6980525" cy="4194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6356350"/>
            <a:ext cx="6340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C6EAC-6506-4170-BD9C-CA8796942126}" type="slidenum">
              <a:rPr lang="ru-RU" altLang="ru-RU"/>
              <a:pPr>
                <a:defRPr/>
              </a:pPr>
              <a:t>5</a:t>
            </a:fld>
            <a:endParaRPr lang="en-US" altLang="ru-RU" dirty="0"/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250825" y="2595413"/>
            <a:ext cx="8678863" cy="2417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 spc="72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Художественное </a:t>
            </a:r>
            <a:endParaRPr lang="ru-RU" sz="3600" b="1" kern="10" spc="720" dirty="0">
              <a:gradFill rotWithShape="1"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3600" b="1" kern="10" spc="72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оформление </a:t>
            </a:r>
            <a:r>
              <a:rPr lang="ru-RU" sz="3600" b="1" kern="10" spc="720" dirty="0">
                <a:gradFill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слайдов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3850" y="115664"/>
            <a:ext cx="82296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defTabSz="-13873163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2900" indent="-342900" defTabSz="-13873163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342900" indent="-342900" defTabSz="-13873163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342900" indent="-342900" defTabSz="-13873163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342900" indent="-342900" defTabSz="-13873163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800100" indent="-342900" defTabSz="-13873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1257300" indent="-342900" defTabSz="-13873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714500" indent="-342900" defTabSz="-13873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171700" indent="-342900" defTabSz="-13873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i="1" dirty="0">
                <a:solidFill>
                  <a:srgbClr val="FFFFD2"/>
                </a:solidFill>
              </a:rPr>
              <a:t>“</a:t>
            </a:r>
            <a:r>
              <a:rPr lang="ru-RU" altLang="ru-RU" i="1" dirty="0">
                <a:solidFill>
                  <a:srgbClr val="FFFFD2"/>
                </a:solidFill>
                <a:latin typeface="Monotype Corsiva" panose="03010101010201010101" pitchFamily="66" charset="0"/>
              </a:rPr>
              <a:t>Цвет может успокоить и возбудить, </a:t>
            </a:r>
            <a:br>
              <a:rPr lang="ru-RU" altLang="ru-RU" i="1" dirty="0">
                <a:solidFill>
                  <a:srgbClr val="FFFFD2"/>
                </a:solidFill>
                <a:latin typeface="Monotype Corsiva" panose="03010101010201010101" pitchFamily="66" charset="0"/>
              </a:rPr>
            </a:br>
            <a:r>
              <a:rPr lang="ru-RU" altLang="ru-RU" i="1" dirty="0">
                <a:solidFill>
                  <a:srgbClr val="FFFFD2"/>
                </a:solidFill>
                <a:latin typeface="Monotype Corsiva" panose="03010101010201010101" pitchFamily="66" charset="0"/>
              </a:rPr>
              <a:t>создать гармонию и вызвать потрясение.</a:t>
            </a:r>
            <a:r>
              <a:rPr lang="ru-RU" altLang="ru-RU" sz="4000" i="1" dirty="0">
                <a:solidFill>
                  <a:srgbClr val="FFFFD2"/>
                </a:solidFill>
                <a:latin typeface="Monotype Corsiva" panose="03010101010201010101" pitchFamily="66" charset="0"/>
              </a:rPr>
              <a:t> </a:t>
            </a:r>
            <a:endParaRPr lang="ru-RU" altLang="ru-RU" sz="4400" dirty="0">
              <a:solidFill>
                <a:srgbClr val="FFFFD2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971550" y="1198389"/>
            <a:ext cx="6048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От него можно ждать чудес, </a:t>
            </a:r>
            <a:br>
              <a:rPr lang="ru-RU" alt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alt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но он может и вызвать катастрофу.”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732339" y="198913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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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53E"/>
              </a:buClr>
              <a:buFont typeface="Wingdings 2" panose="05020102010507070707" pitchFamily="18" charset="2"/>
              <a:buChar char="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8BD52"/>
              </a:buClr>
              <a:buFont typeface="Wingdings 2" panose="050201020105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Жак </a:t>
            </a:r>
            <a:r>
              <a:rPr lang="ru-RU" altLang="ru-RU" sz="2000" dirty="0" err="1">
                <a:latin typeface="Arial" panose="020B0604020202020204" pitchFamily="34" charset="0"/>
              </a:rPr>
              <a:t>Вьено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A3592-0A6E-4B89-8AA2-A2365741B39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8229600" cy="5184775"/>
          </a:xfrm>
        </p:spPr>
        <p:txBody>
          <a:bodyPr/>
          <a:lstStyle/>
          <a:p>
            <a:pPr eaLnBrk="1" hangingPunct="1"/>
            <a:r>
              <a:rPr lang="ru-RU" altLang="ru-RU" sz="3400" i="1" dirty="0" smtClean="0">
                <a:latin typeface="Times New Roman" panose="02020603050405020304" pitchFamily="18" charset="0"/>
              </a:rPr>
              <a:t>По Библии, первым человеком, увидевшим </a:t>
            </a:r>
            <a:r>
              <a:rPr lang="ru-RU" altLang="ru-RU" sz="3400" b="1" i="1" dirty="0" smtClean="0">
                <a:solidFill>
                  <a:srgbClr val="CC2700"/>
                </a:solidFill>
                <a:latin typeface="Times New Roman" panose="02020603050405020304" pitchFamily="18" charset="0"/>
              </a:rPr>
              <a:t>р</a:t>
            </a:r>
            <a:r>
              <a:rPr lang="ru-RU" altLang="ru-RU" sz="3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а</a:t>
            </a:r>
            <a:r>
              <a:rPr lang="ru-RU" altLang="ru-RU" sz="3400" b="1" i="1" dirty="0" smtClean="0">
                <a:solidFill>
                  <a:srgbClr val="33CC33"/>
                </a:solidFill>
                <a:latin typeface="Times New Roman" panose="02020603050405020304" pitchFamily="18" charset="0"/>
              </a:rPr>
              <a:t>д</a:t>
            </a:r>
            <a:r>
              <a:rPr lang="ru-RU" altLang="ru-RU" sz="3400" b="1" i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у</a:t>
            </a:r>
            <a:r>
              <a:rPr lang="ru-RU" altLang="ru-RU" sz="3400" b="1" i="1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г</a:t>
            </a:r>
            <a:r>
              <a:rPr lang="ru-RU" altLang="ru-RU" sz="3400" b="1" i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у</a:t>
            </a:r>
            <a:r>
              <a:rPr lang="ru-RU" altLang="ru-RU" sz="3400" i="1" dirty="0" smtClean="0">
                <a:latin typeface="Times New Roman" panose="02020603050405020304" pitchFamily="18" charset="0"/>
              </a:rPr>
              <a:t>, был Ной. </a:t>
            </a:r>
            <a:br>
              <a:rPr lang="ru-RU" altLang="ru-RU" sz="3400" i="1" dirty="0" smtClean="0">
                <a:latin typeface="Times New Roman" panose="02020603050405020304" pitchFamily="18" charset="0"/>
              </a:rPr>
            </a:br>
            <a:r>
              <a:rPr lang="ru-RU" altLang="ru-RU" sz="3400" i="1" dirty="0" smtClean="0">
                <a:latin typeface="Times New Roman" panose="02020603050405020304" pitchFamily="18" charset="0"/>
              </a:rPr>
              <a:t/>
            </a:r>
            <a:br>
              <a:rPr lang="ru-RU" altLang="ru-RU" sz="3400" i="1" dirty="0" smtClean="0">
                <a:latin typeface="Times New Roman" panose="02020603050405020304" pitchFamily="18" charset="0"/>
              </a:rPr>
            </a:br>
            <a:r>
              <a:rPr lang="ru-RU" altLang="ru-RU" sz="3400" i="1" dirty="0" smtClean="0">
                <a:latin typeface="Times New Roman" panose="02020603050405020304" pitchFamily="18" charset="0"/>
              </a:rPr>
              <a:t>Это был знак, что дождь закончился, и самые тяжелые испытания прошли.</a:t>
            </a:r>
            <a:br>
              <a:rPr lang="ru-RU" altLang="ru-RU" sz="3400" i="1" dirty="0" smtClean="0">
                <a:latin typeface="Times New Roman" panose="02020603050405020304" pitchFamily="18" charset="0"/>
              </a:rPr>
            </a:br>
            <a:r>
              <a:rPr lang="ru-RU" altLang="ru-RU" sz="3400" i="1" dirty="0" smtClean="0">
                <a:latin typeface="Times New Roman" panose="02020603050405020304" pitchFamily="18" charset="0"/>
              </a:rPr>
              <a:t> </a:t>
            </a:r>
            <a:br>
              <a:rPr lang="ru-RU" altLang="ru-RU" sz="3400" i="1" dirty="0" smtClean="0">
                <a:latin typeface="Times New Roman" panose="02020603050405020304" pitchFamily="18" charset="0"/>
              </a:rPr>
            </a:br>
            <a:r>
              <a:rPr lang="ru-RU" altLang="ru-RU" sz="3400" b="1" i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Уже тогда наблюдательные люди </a:t>
            </a:r>
            <a:r>
              <a:rPr lang="ru-RU" altLang="ru-RU" sz="3400" i="1" dirty="0" smtClean="0">
                <a:latin typeface="Times New Roman" panose="02020603050405020304" pitchFamily="18" charset="0"/>
              </a:rPr>
              <a:t>осознавали, что вид разных красок может </a:t>
            </a:r>
            <a:r>
              <a:rPr lang="ru-RU" altLang="ru-RU" sz="3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поднять настроение</a:t>
            </a:r>
            <a:r>
              <a:rPr lang="ru-RU" altLang="ru-RU" sz="3400" i="1" dirty="0" smtClean="0">
                <a:latin typeface="Times New Roman" panose="02020603050405020304" pitchFamily="18" charset="0"/>
              </a:rPr>
              <a:t> и </a:t>
            </a:r>
            <a:r>
              <a:rPr lang="ru-RU" altLang="ru-RU" sz="34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добавить оптимизма</a:t>
            </a:r>
            <a:r>
              <a:rPr lang="ru-RU" altLang="ru-RU" sz="3400" i="1" dirty="0" smtClean="0">
                <a:latin typeface="Times New Roman" panose="02020603050405020304" pitchFamily="18" charset="0"/>
              </a:rPr>
              <a:t> даже в самом тяжелом положении. </a:t>
            </a:r>
            <a:br>
              <a:rPr lang="ru-RU" altLang="ru-RU" sz="3400" i="1" dirty="0" smtClean="0">
                <a:latin typeface="Times New Roman" panose="02020603050405020304" pitchFamily="18" charset="0"/>
              </a:rPr>
            </a:br>
            <a:endParaRPr lang="ru-RU" altLang="ru-RU" sz="3600" i="1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1974C2-3538-4D4A-B17D-D5C61668DC2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2520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/>
              <a:t>Эксперимент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95288" y="3500438"/>
            <a:ext cx="14398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75%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663300"/>
                </a:solidFill>
              </a:rPr>
              <a:t>Слишком крепкий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500563" y="3500438"/>
            <a:ext cx="187166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85%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Самый ароматный и вкусный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555875" y="2205038"/>
            <a:ext cx="14398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100%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3399FF"/>
                </a:solidFill>
              </a:rPr>
              <a:t>мягкий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948488" y="2420938"/>
            <a:ext cx="143986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100%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A28300"/>
                </a:solidFill>
              </a:rPr>
              <a:t>слабый</a:t>
            </a:r>
          </a:p>
        </p:txBody>
      </p:sp>
      <p:grpSp>
        <p:nvGrpSpPr>
          <p:cNvPr id="68631" name="Group 23"/>
          <p:cNvGrpSpPr>
            <a:grpSpLocks/>
          </p:cNvGrpSpPr>
          <p:nvPr/>
        </p:nvGrpSpPr>
        <p:grpSpPr bwMode="auto">
          <a:xfrm>
            <a:off x="4427538" y="1700213"/>
            <a:ext cx="1584325" cy="1584325"/>
            <a:chOff x="2789" y="890"/>
            <a:chExt cx="998" cy="998"/>
          </a:xfrm>
        </p:grpSpPr>
        <p:sp>
          <p:nvSpPr>
            <p:cNvPr id="8211" name="AutoShape 19"/>
            <p:cNvSpPr>
              <a:spLocks noChangeArrowheads="1"/>
            </p:cNvSpPr>
            <p:nvPr/>
          </p:nvSpPr>
          <p:spPr bwMode="auto">
            <a:xfrm>
              <a:off x="2789" y="890"/>
              <a:ext cx="998" cy="99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A2D00"/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8212" name="Picture 15" descr="323_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298"/>
              <a:ext cx="53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33" name="Group 25"/>
          <p:cNvGrpSpPr>
            <a:grpSpLocks/>
          </p:cNvGrpSpPr>
          <p:nvPr/>
        </p:nvGrpSpPr>
        <p:grpSpPr bwMode="auto">
          <a:xfrm>
            <a:off x="395288" y="1773238"/>
            <a:ext cx="1584325" cy="1584325"/>
            <a:chOff x="385" y="799"/>
            <a:chExt cx="998" cy="998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385" y="799"/>
              <a:ext cx="998" cy="99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663300"/>
                </a:gs>
                <a:gs pos="100000">
                  <a:srgbClr val="FFE0C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8210" name="Picture 13" descr="323_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53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32" name="Group 24"/>
          <p:cNvGrpSpPr>
            <a:grpSpLocks/>
          </p:cNvGrpSpPr>
          <p:nvPr/>
        </p:nvGrpSpPr>
        <p:grpSpPr bwMode="auto">
          <a:xfrm>
            <a:off x="2484438" y="476250"/>
            <a:ext cx="1584325" cy="1584325"/>
            <a:chOff x="1701" y="436"/>
            <a:chExt cx="998" cy="998"/>
          </a:xfrm>
        </p:grpSpPr>
        <p:sp>
          <p:nvSpPr>
            <p:cNvPr id="8207" name="AutoShape 18"/>
            <p:cNvSpPr>
              <a:spLocks noChangeArrowheads="1"/>
            </p:cNvSpPr>
            <p:nvPr/>
          </p:nvSpPr>
          <p:spPr bwMode="auto">
            <a:xfrm>
              <a:off x="1701" y="436"/>
              <a:ext cx="998" cy="99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B9D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8208" name="Picture 16" descr="323_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845"/>
              <a:ext cx="53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30" name="Group 22"/>
          <p:cNvGrpSpPr>
            <a:grpSpLocks/>
          </p:cNvGrpSpPr>
          <p:nvPr/>
        </p:nvGrpSpPr>
        <p:grpSpPr bwMode="auto">
          <a:xfrm>
            <a:off x="6948488" y="549275"/>
            <a:ext cx="1584325" cy="1584325"/>
            <a:chOff x="4059" y="346"/>
            <a:chExt cx="998" cy="998"/>
          </a:xfrm>
        </p:grpSpPr>
        <p:sp>
          <p:nvSpPr>
            <p:cNvPr id="8205" name="AutoShape 20"/>
            <p:cNvSpPr>
              <a:spLocks noChangeArrowheads="1"/>
            </p:cNvSpPr>
            <p:nvPr/>
          </p:nvSpPr>
          <p:spPr bwMode="auto">
            <a:xfrm>
              <a:off x="4059" y="346"/>
              <a:ext cx="998" cy="99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FF01"/>
                </a:gs>
                <a:gs pos="100000">
                  <a:srgbClr val="FFFFA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8206" name="Picture 14" descr="323_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754"/>
              <a:ext cx="53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899593" y="5157788"/>
            <a:ext cx="7848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/>
              <a:t>Однако кофе во всех чашках был одинаковый</a:t>
            </a:r>
            <a:r>
              <a:rPr lang="ru-RU" alt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  <p:bldP spid="68618" grpId="0"/>
      <p:bldP spid="68619" grpId="0"/>
      <p:bldP spid="68620" grpId="0"/>
      <p:bldP spid="686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FD163-471C-40E0-954C-A7B8BA5805B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9388" y="0"/>
            <a:ext cx="2520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/>
              <a:t>Эксперимент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250825" y="549275"/>
            <a:ext cx="84963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В наше время существует медицинская техника, позволяющая исследовать влияние цвета на человека. Например, проводилось измерение процессов, происходящих в организме, когда людей с завязанными глазами помещали в одноцветную комнату. Было установлено, что мы способны воспринимать цвет даже кожей: </a:t>
            </a:r>
          </a:p>
        </p:txBody>
      </p:sp>
      <p:grpSp>
        <p:nvGrpSpPr>
          <p:cNvPr id="69651" name="Group 19"/>
          <p:cNvGrpSpPr>
            <a:grpSpLocks/>
          </p:cNvGrpSpPr>
          <p:nvPr/>
        </p:nvGrpSpPr>
        <p:grpSpPr bwMode="auto">
          <a:xfrm>
            <a:off x="2484438" y="1844675"/>
            <a:ext cx="2736850" cy="792163"/>
            <a:chOff x="612" y="2341"/>
            <a:chExt cx="1724" cy="499"/>
          </a:xfrm>
        </p:grpSpPr>
        <p:sp>
          <p:nvSpPr>
            <p:cNvPr id="10253" name="AutoShape 17"/>
            <p:cNvSpPr>
              <a:spLocks noChangeArrowheads="1"/>
            </p:cNvSpPr>
            <p:nvPr/>
          </p:nvSpPr>
          <p:spPr bwMode="auto">
            <a:xfrm>
              <a:off x="612" y="2341"/>
              <a:ext cx="1724" cy="499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62F00"/>
                </a:gs>
                <a:gs pos="50000">
                  <a:srgbClr val="FFBEAF"/>
                </a:gs>
                <a:gs pos="100000">
                  <a:srgbClr val="F62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0254" name="Text Box 18"/>
            <p:cNvSpPr txBox="1">
              <a:spLocks noChangeArrowheads="1"/>
            </p:cNvSpPr>
            <p:nvPr/>
          </p:nvSpPr>
          <p:spPr bwMode="auto">
            <a:xfrm>
              <a:off x="703" y="2478"/>
              <a:ext cx="1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/>
                <a:t>Пульс ускоряется</a:t>
              </a:r>
            </a:p>
          </p:txBody>
        </p: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>
            <a:off x="5724525" y="1844675"/>
            <a:ext cx="2736850" cy="792163"/>
            <a:chOff x="612" y="2341"/>
            <a:chExt cx="1724" cy="499"/>
          </a:xfrm>
        </p:grpSpPr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612" y="2341"/>
              <a:ext cx="1724" cy="499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rgbClr val="5858C8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52" name="Text Box 22"/>
            <p:cNvSpPr txBox="1">
              <a:spLocks noChangeArrowheads="1"/>
            </p:cNvSpPr>
            <p:nvPr/>
          </p:nvSpPr>
          <p:spPr bwMode="auto">
            <a:xfrm>
              <a:off x="703" y="2478"/>
              <a:ext cx="1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chemeClr val="bg1"/>
                  </a:solidFill>
                </a:rPr>
                <a:t>Пульс замедляется</a:t>
              </a:r>
            </a:p>
          </p:txBody>
        </p:sp>
      </p:grp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2484438" y="3068638"/>
            <a:ext cx="6408737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/>
              <a:t>Наш глаз способен различать до </a:t>
            </a:r>
            <a:r>
              <a:rPr lang="ru-RU" altLang="ru-RU" sz="1800" b="1"/>
              <a:t>1,5 миллионов оттенков</a:t>
            </a:r>
            <a:r>
              <a:rPr lang="ru-RU" altLang="ru-RU" sz="180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/>
              <a:t>Цветовое восприятие </a:t>
            </a:r>
            <a:r>
              <a:rPr lang="ru-RU" altLang="ru-RU" sz="1800" b="1"/>
              <a:t>возрастает до 25 лет</a:t>
            </a:r>
            <a:r>
              <a:rPr lang="ru-RU" altLang="ru-RU" sz="1800"/>
              <a:t>, а потом начинает снижаться.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/>
              <a:t>Женщины считаются более чувствительными, чем мужчины. </a:t>
            </a:r>
            <a:br>
              <a:rPr lang="ru-RU" altLang="ru-RU" sz="1800"/>
            </a:br>
            <a:endParaRPr lang="ru-RU" altLang="ru-RU" sz="1800"/>
          </a:p>
        </p:txBody>
      </p:sp>
      <p:pic>
        <p:nvPicPr>
          <p:cNvPr id="69656" name="Picture 24" descr="3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19621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250825" y="2708275"/>
            <a:ext cx="1547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/>
              <a:t>Факты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323850" y="5229225"/>
            <a:ext cx="84963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В то же время можно сказать и то, что </a:t>
            </a:r>
            <a:r>
              <a:rPr lang="ru-RU" altLang="ru-RU" sz="1800" b="1"/>
              <a:t>по выбранному</a:t>
            </a:r>
            <a:r>
              <a:rPr lang="ru-RU" altLang="ru-RU" sz="1800"/>
              <a:t> человеком </a:t>
            </a:r>
            <a:r>
              <a:rPr lang="ru-RU" altLang="ru-RU" sz="1800" b="1"/>
              <a:t>цвету</a:t>
            </a:r>
            <a:r>
              <a:rPr lang="ru-RU" altLang="ru-RU" sz="1800"/>
              <a:t> можно определить, </a:t>
            </a:r>
            <a:r>
              <a:rPr lang="ru-RU" altLang="ru-RU" sz="1800" b="1"/>
              <a:t>в каком настроении он находится</a:t>
            </a:r>
            <a:r>
              <a:rPr lang="ru-RU" altLang="ru-RU" sz="1800"/>
              <a:t>, и даже </a:t>
            </a:r>
            <a:r>
              <a:rPr lang="ru-RU" altLang="ru-RU" sz="1800" b="1"/>
              <a:t>выявить </a:t>
            </a:r>
            <a:r>
              <a:rPr lang="ru-RU" altLang="ru-RU" sz="1800"/>
              <a:t>некоторые </a:t>
            </a:r>
            <a:r>
              <a:rPr lang="ru-RU" altLang="ru-RU" sz="1800" b="1"/>
              <a:t>черты </a:t>
            </a:r>
            <a:r>
              <a:rPr lang="ru-RU" altLang="ru-RU" sz="1800"/>
              <a:t>его </a:t>
            </a:r>
            <a:r>
              <a:rPr lang="ru-RU" altLang="ru-RU" sz="1800" b="1"/>
              <a:t>характера</a:t>
            </a:r>
            <a:r>
              <a:rPr lang="ru-RU" altLang="ru-RU" sz="1800"/>
              <a:t>. На этом основываются многие психологические тесты, да и сами люди, хоть и бессознательно, оценивают внешность и одежду других.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9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9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5EA074-777D-4A94-8B1B-81EFEB09715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258888" y="404813"/>
            <a:ext cx="6697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Какой цвет у Вас на первом месте?</a:t>
            </a:r>
            <a:r>
              <a:rPr kumimoji="0" lang="ru-RU" alt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79388" y="0"/>
            <a:ext cx="1079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Тест</a:t>
            </a:r>
          </a:p>
        </p:txBody>
      </p:sp>
      <p:pic>
        <p:nvPicPr>
          <p:cNvPr id="12293" name="Picture 6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08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63713" y="1557338"/>
            <a:ext cx="2376487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Серый</a:t>
            </a:r>
          </a:p>
        </p:txBody>
      </p:sp>
      <p:sp>
        <p:nvSpPr>
          <p:cNvPr id="12302" name="Text Box 1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63713" y="2349500"/>
            <a:ext cx="2376487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Голубой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3" name="Text Box 1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63713" y="3418114"/>
            <a:ext cx="2376487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Зелёный</a:t>
            </a:r>
          </a:p>
        </p:txBody>
      </p:sp>
      <p:sp>
        <p:nvSpPr>
          <p:cNvPr id="12304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763713" y="4508500"/>
            <a:ext cx="2376487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Красный</a:t>
            </a:r>
          </a:p>
        </p:txBody>
      </p:sp>
      <p:sp>
        <p:nvSpPr>
          <p:cNvPr id="12305" name="Text Box 19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1557338"/>
            <a:ext cx="2376488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Жёлтый</a:t>
            </a:r>
          </a:p>
        </p:txBody>
      </p:sp>
      <p:sp>
        <p:nvSpPr>
          <p:cNvPr id="12306" name="Text Box 20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376488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Фиолетовый</a:t>
            </a:r>
          </a:p>
        </p:txBody>
      </p:sp>
      <p:sp>
        <p:nvSpPr>
          <p:cNvPr id="12307" name="Text Box 21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3429000"/>
            <a:ext cx="2376488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Коричневый</a:t>
            </a:r>
          </a:p>
        </p:txBody>
      </p:sp>
      <p:sp>
        <p:nvSpPr>
          <p:cNvPr id="12308" name="Text Box 22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4508500"/>
            <a:ext cx="2376488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Чёрный</a:t>
            </a:r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2700338" y="5445125"/>
            <a:ext cx="41767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Узнай свои черты характера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(нажми на выбранный цвет)</a:t>
            </a:r>
          </a:p>
        </p:txBody>
      </p:sp>
    </p:spTree>
    <p:extLst>
      <p:ext uri="{BB962C8B-B14F-4D97-AF65-F5344CB8AC3E}">
        <p14:creationId xmlns:p14="http://schemas.microsoft.com/office/powerpoint/2010/main" val="40081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luxe">
  <a:themeElements>
    <a:clrScheme name="1_Deluxe 1">
      <a:dk1>
        <a:srgbClr val="30356E"/>
      </a:dk1>
      <a:lt1>
        <a:srgbClr val="FFFFFF"/>
      </a:lt1>
      <a:dk2>
        <a:srgbClr val="000000"/>
      </a:dk2>
      <a:lt2>
        <a:srgbClr val="FFF9E5"/>
      </a:lt2>
      <a:accent1>
        <a:srgbClr val="CC4757"/>
      </a:accent1>
      <a:accent2>
        <a:srgbClr val="FF6F61"/>
      </a:accent2>
      <a:accent3>
        <a:srgbClr val="AAAAAA"/>
      </a:accent3>
      <a:accent4>
        <a:srgbClr val="DADADA"/>
      </a:accent4>
      <a:accent5>
        <a:srgbClr val="E2B1B4"/>
      </a:accent5>
      <a:accent6>
        <a:srgbClr val="E76457"/>
      </a:accent6>
      <a:hlink>
        <a:srgbClr val="FA7D7A"/>
      </a:hlink>
      <a:folHlink>
        <a:srgbClr val="FFCF3E"/>
      </a:folHlink>
    </a:clrScheme>
    <a:fontScheme name="1_Delux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luxe 1">
        <a:dk1>
          <a:srgbClr val="30356E"/>
        </a:dk1>
        <a:lt1>
          <a:srgbClr val="FFFFFF"/>
        </a:lt1>
        <a:dk2>
          <a:srgbClr val="000000"/>
        </a:dk2>
        <a:lt2>
          <a:srgbClr val="FFF9E5"/>
        </a:lt2>
        <a:accent1>
          <a:srgbClr val="CC4757"/>
        </a:accent1>
        <a:accent2>
          <a:srgbClr val="FF6F61"/>
        </a:accent2>
        <a:accent3>
          <a:srgbClr val="AAAAAA"/>
        </a:accent3>
        <a:accent4>
          <a:srgbClr val="DADADA"/>
        </a:accent4>
        <a:accent5>
          <a:srgbClr val="E2B1B4"/>
        </a:accent5>
        <a:accent6>
          <a:srgbClr val="E76457"/>
        </a:accent6>
        <a:hlink>
          <a:srgbClr val="FA7D7A"/>
        </a:hlink>
        <a:folHlink>
          <a:srgbClr val="FFCF3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1523</Words>
  <Application>Microsoft Office PowerPoint</Application>
  <PresentationFormat>Экран (4:3)</PresentationFormat>
  <Paragraphs>239</Paragraphs>
  <Slides>30</Slides>
  <Notes>27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Arial</vt:lpstr>
      <vt:lpstr>Corbel</vt:lpstr>
      <vt:lpstr>Impact</vt:lpstr>
      <vt:lpstr>Monotype Corsiva</vt:lpstr>
      <vt:lpstr>Times New Roman</vt:lpstr>
      <vt:lpstr>Wingdings 2</vt:lpstr>
      <vt:lpstr>Оформление по умолчанию</vt:lpstr>
      <vt:lpstr>1_Deluxe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Библии, первым человеком, увидевшим радугу, был Ной.   Это был знак, что дождь закончился, и самые тяжелые испытания прошли.   Уже тогда наблюдательные люди осознавали, что вид разных красок может поднять настроение и добавить оптимизма даже в самом тяжелом положении.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Голубой цвет -</vt:lpstr>
      <vt:lpstr>Зеленый  цвет -</vt:lpstr>
      <vt:lpstr>Красный  цвет -</vt:lpstr>
      <vt:lpstr>Жёлтый цвет</vt:lpstr>
      <vt:lpstr>Фиолетовый цвет</vt:lpstr>
      <vt:lpstr>Коричневый цвет</vt:lpstr>
      <vt:lpstr>Серый цвет -</vt:lpstr>
      <vt:lpstr>Чёрный цвет</vt:lpstr>
    </vt:vector>
  </TitlesOfParts>
  <Company>Internet 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syrtsovasv</dc:creator>
  <cp:lastModifiedBy>Пользователь Windows</cp:lastModifiedBy>
  <cp:revision>58</cp:revision>
  <dcterms:created xsi:type="dcterms:W3CDTF">2006-09-18T13:55:08Z</dcterms:created>
  <dcterms:modified xsi:type="dcterms:W3CDTF">2018-02-13T13:21:03Z</dcterms:modified>
</cp:coreProperties>
</file>